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9"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636" y="54"/>
      </p:cViewPr>
      <p:guideLst/>
    </p:cSldViewPr>
  </p:slideViewPr>
  <p:notesTextViewPr>
    <p:cViewPr>
      <p:scale>
        <a:sx n="200" d="100"/>
        <a:sy n="2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D79C4B-B026-4DCE-BE47-AEBB2403F38E}" type="datetimeFigureOut">
              <a:rPr lang="en-US" smtClean="0"/>
              <a:t>4/29/2016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658048-5B5B-4223-B48D-292C0D6FF6E0}" type="slidenum">
              <a:rPr lang="en-US" smtClean="0"/>
              <a:t>‹#›</a:t>
            </a:fld>
            <a:endParaRPr lang="en-US"/>
          </a:p>
        </p:txBody>
      </p:sp>
    </p:spTree>
    <p:extLst>
      <p:ext uri="{BB962C8B-B14F-4D97-AF65-F5344CB8AC3E}">
        <p14:creationId xmlns:p14="http://schemas.microsoft.com/office/powerpoint/2010/main" val="1191303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658048-5B5B-4223-B48D-292C0D6FF6E0}" type="slidenum">
              <a:rPr lang="en-US" smtClean="0"/>
              <a:t>1</a:t>
            </a:fld>
            <a:endParaRPr lang="en-US"/>
          </a:p>
        </p:txBody>
      </p:sp>
    </p:spTree>
    <p:extLst>
      <p:ext uri="{BB962C8B-B14F-4D97-AF65-F5344CB8AC3E}">
        <p14:creationId xmlns:p14="http://schemas.microsoft.com/office/powerpoint/2010/main" val="3466378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738EBB-05C0-4C3F-8CC2-36109D08493D}" type="datetimeFigureOut">
              <a:rPr lang="en-US" smtClean="0"/>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2F07E-52D6-4EFE-A538-4DA89DAE409A}" type="slidenum">
              <a:rPr lang="en-US" smtClean="0"/>
              <a:t>‹#›</a:t>
            </a:fld>
            <a:endParaRPr lang="en-US"/>
          </a:p>
        </p:txBody>
      </p:sp>
    </p:spTree>
    <p:extLst>
      <p:ext uri="{BB962C8B-B14F-4D97-AF65-F5344CB8AC3E}">
        <p14:creationId xmlns:p14="http://schemas.microsoft.com/office/powerpoint/2010/main" val="2923789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738EBB-05C0-4C3F-8CC2-36109D08493D}" type="datetimeFigureOut">
              <a:rPr lang="en-US" smtClean="0"/>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2F07E-52D6-4EFE-A538-4DA89DAE409A}" type="slidenum">
              <a:rPr lang="en-US" smtClean="0"/>
              <a:t>‹#›</a:t>
            </a:fld>
            <a:endParaRPr lang="en-US"/>
          </a:p>
        </p:txBody>
      </p:sp>
    </p:spTree>
    <p:extLst>
      <p:ext uri="{BB962C8B-B14F-4D97-AF65-F5344CB8AC3E}">
        <p14:creationId xmlns:p14="http://schemas.microsoft.com/office/powerpoint/2010/main" val="2202807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738EBB-05C0-4C3F-8CC2-36109D08493D}" type="datetimeFigureOut">
              <a:rPr lang="en-US" smtClean="0"/>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2F07E-52D6-4EFE-A538-4DA89DAE409A}" type="slidenum">
              <a:rPr lang="en-US" smtClean="0"/>
              <a:t>‹#›</a:t>
            </a:fld>
            <a:endParaRPr lang="en-US"/>
          </a:p>
        </p:txBody>
      </p:sp>
    </p:spTree>
    <p:extLst>
      <p:ext uri="{BB962C8B-B14F-4D97-AF65-F5344CB8AC3E}">
        <p14:creationId xmlns:p14="http://schemas.microsoft.com/office/powerpoint/2010/main" val="3485342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738EBB-05C0-4C3F-8CC2-36109D08493D}" type="datetimeFigureOut">
              <a:rPr lang="en-US" smtClean="0"/>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2F07E-52D6-4EFE-A538-4DA89DAE409A}" type="slidenum">
              <a:rPr lang="en-US" smtClean="0"/>
              <a:t>‹#›</a:t>
            </a:fld>
            <a:endParaRPr lang="en-US"/>
          </a:p>
        </p:txBody>
      </p:sp>
    </p:spTree>
    <p:extLst>
      <p:ext uri="{BB962C8B-B14F-4D97-AF65-F5344CB8AC3E}">
        <p14:creationId xmlns:p14="http://schemas.microsoft.com/office/powerpoint/2010/main" val="752441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738EBB-05C0-4C3F-8CC2-36109D08493D}" type="datetimeFigureOut">
              <a:rPr lang="en-US" smtClean="0"/>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2F07E-52D6-4EFE-A538-4DA89DAE409A}" type="slidenum">
              <a:rPr lang="en-US" smtClean="0"/>
              <a:t>‹#›</a:t>
            </a:fld>
            <a:endParaRPr lang="en-US"/>
          </a:p>
        </p:txBody>
      </p:sp>
    </p:spTree>
    <p:extLst>
      <p:ext uri="{BB962C8B-B14F-4D97-AF65-F5344CB8AC3E}">
        <p14:creationId xmlns:p14="http://schemas.microsoft.com/office/powerpoint/2010/main" val="3472898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738EBB-05C0-4C3F-8CC2-36109D08493D}" type="datetimeFigureOut">
              <a:rPr lang="en-US" smtClean="0"/>
              <a:t>4/29/2016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F2F07E-52D6-4EFE-A538-4DA89DAE409A}" type="slidenum">
              <a:rPr lang="en-US" smtClean="0"/>
              <a:t>‹#›</a:t>
            </a:fld>
            <a:endParaRPr lang="en-US"/>
          </a:p>
        </p:txBody>
      </p:sp>
    </p:spTree>
    <p:extLst>
      <p:ext uri="{BB962C8B-B14F-4D97-AF65-F5344CB8AC3E}">
        <p14:creationId xmlns:p14="http://schemas.microsoft.com/office/powerpoint/2010/main" val="1379782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738EBB-05C0-4C3F-8CC2-36109D08493D}" type="datetimeFigureOut">
              <a:rPr lang="en-US" smtClean="0"/>
              <a:t>4/29/2016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F2F07E-52D6-4EFE-A538-4DA89DAE409A}" type="slidenum">
              <a:rPr lang="en-US" smtClean="0"/>
              <a:t>‹#›</a:t>
            </a:fld>
            <a:endParaRPr lang="en-US"/>
          </a:p>
        </p:txBody>
      </p:sp>
    </p:spTree>
    <p:extLst>
      <p:ext uri="{BB962C8B-B14F-4D97-AF65-F5344CB8AC3E}">
        <p14:creationId xmlns:p14="http://schemas.microsoft.com/office/powerpoint/2010/main" val="948086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738EBB-05C0-4C3F-8CC2-36109D08493D}" type="datetimeFigureOut">
              <a:rPr lang="en-US" smtClean="0"/>
              <a:t>4/29/2016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F2F07E-52D6-4EFE-A538-4DA89DAE409A}" type="slidenum">
              <a:rPr lang="en-US" smtClean="0"/>
              <a:t>‹#›</a:t>
            </a:fld>
            <a:endParaRPr lang="en-US"/>
          </a:p>
        </p:txBody>
      </p:sp>
    </p:spTree>
    <p:extLst>
      <p:ext uri="{BB962C8B-B14F-4D97-AF65-F5344CB8AC3E}">
        <p14:creationId xmlns:p14="http://schemas.microsoft.com/office/powerpoint/2010/main" val="4002928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738EBB-05C0-4C3F-8CC2-36109D08493D}" type="datetimeFigureOut">
              <a:rPr lang="en-US" smtClean="0"/>
              <a:t>4/29/2016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F2F07E-52D6-4EFE-A538-4DA89DAE409A}" type="slidenum">
              <a:rPr lang="en-US" smtClean="0"/>
              <a:t>‹#›</a:t>
            </a:fld>
            <a:endParaRPr lang="en-US"/>
          </a:p>
        </p:txBody>
      </p:sp>
    </p:spTree>
    <p:extLst>
      <p:ext uri="{BB962C8B-B14F-4D97-AF65-F5344CB8AC3E}">
        <p14:creationId xmlns:p14="http://schemas.microsoft.com/office/powerpoint/2010/main" val="3125451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738EBB-05C0-4C3F-8CC2-36109D08493D}" type="datetimeFigureOut">
              <a:rPr lang="en-US" smtClean="0"/>
              <a:t>4/29/2016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F2F07E-52D6-4EFE-A538-4DA89DAE409A}" type="slidenum">
              <a:rPr lang="en-US" smtClean="0"/>
              <a:t>‹#›</a:t>
            </a:fld>
            <a:endParaRPr lang="en-US"/>
          </a:p>
        </p:txBody>
      </p:sp>
    </p:spTree>
    <p:extLst>
      <p:ext uri="{BB962C8B-B14F-4D97-AF65-F5344CB8AC3E}">
        <p14:creationId xmlns:p14="http://schemas.microsoft.com/office/powerpoint/2010/main" val="1565080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738EBB-05C0-4C3F-8CC2-36109D08493D}" type="datetimeFigureOut">
              <a:rPr lang="en-US" smtClean="0"/>
              <a:t>4/29/2016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F2F07E-52D6-4EFE-A538-4DA89DAE409A}" type="slidenum">
              <a:rPr lang="en-US" smtClean="0"/>
              <a:t>‹#›</a:t>
            </a:fld>
            <a:endParaRPr lang="en-US"/>
          </a:p>
        </p:txBody>
      </p:sp>
    </p:spTree>
    <p:extLst>
      <p:ext uri="{BB962C8B-B14F-4D97-AF65-F5344CB8AC3E}">
        <p14:creationId xmlns:p14="http://schemas.microsoft.com/office/powerpoint/2010/main" val="931625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738EBB-05C0-4C3F-8CC2-36109D08493D}" type="datetimeFigureOut">
              <a:rPr lang="en-US" smtClean="0"/>
              <a:t>4/29/2016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F2F07E-52D6-4EFE-A538-4DA89DAE409A}" type="slidenum">
              <a:rPr lang="en-US" smtClean="0"/>
              <a:t>‹#›</a:t>
            </a:fld>
            <a:endParaRPr lang="en-US"/>
          </a:p>
        </p:txBody>
      </p:sp>
    </p:spTree>
    <p:extLst>
      <p:ext uri="{BB962C8B-B14F-4D97-AF65-F5344CB8AC3E}">
        <p14:creationId xmlns:p14="http://schemas.microsoft.com/office/powerpoint/2010/main" val="10705374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91548"/>
            <a:ext cx="9144000" cy="914401"/>
          </a:xfrm>
          <a:solidFill>
            <a:schemeClr val="accent3"/>
          </a:solidFill>
        </p:spPr>
        <p:txBody>
          <a:bodyPr>
            <a:normAutofit/>
          </a:bodyPr>
          <a:lstStyle/>
          <a:p>
            <a:r>
              <a:rPr lang="bn-BD" sz="5400" dirty="0" smtClean="0">
                <a:solidFill>
                  <a:srgbClr val="7030A0"/>
                </a:solidFill>
                <a:latin typeface="NikoshBAN" panose="02000000000000000000" pitchFamily="2" charset="0"/>
                <a:cs typeface="NikoshBAN" panose="02000000000000000000" pitchFamily="2" charset="0"/>
              </a:rPr>
              <a:t>উপস্থিত </a:t>
            </a:r>
            <a:r>
              <a:rPr lang="en-US" sz="5400" dirty="0" err="1" smtClean="0">
                <a:solidFill>
                  <a:srgbClr val="7030A0"/>
                </a:solidFill>
                <a:latin typeface="NikoshBAN" panose="02000000000000000000" pitchFamily="2" charset="0"/>
                <a:cs typeface="NikoshBAN" panose="02000000000000000000" pitchFamily="2" charset="0"/>
              </a:rPr>
              <a:t>সকলকে</a:t>
            </a:r>
            <a:r>
              <a:rPr lang="en-US" sz="5400" dirty="0" smtClean="0">
                <a:solidFill>
                  <a:srgbClr val="7030A0"/>
                </a:solidFill>
                <a:latin typeface="NikoshBAN" panose="02000000000000000000" pitchFamily="2" charset="0"/>
                <a:cs typeface="NikoshBAN" panose="02000000000000000000" pitchFamily="2" charset="0"/>
              </a:rPr>
              <a:t> </a:t>
            </a:r>
            <a:r>
              <a:rPr lang="en-US" sz="5400" dirty="0" err="1" smtClean="0">
                <a:solidFill>
                  <a:srgbClr val="7030A0"/>
                </a:solidFill>
                <a:latin typeface="NikoshBAN" panose="02000000000000000000" pitchFamily="2" charset="0"/>
                <a:cs typeface="NikoshBAN" panose="02000000000000000000" pitchFamily="2" charset="0"/>
              </a:rPr>
              <a:t>স্বাগতম</a:t>
            </a:r>
            <a:endParaRPr lang="en-US" sz="5400" dirty="0">
              <a:solidFill>
                <a:srgbClr val="7030A0"/>
              </a:solidFill>
              <a:latin typeface="NikoshBAN" panose="02000000000000000000" pitchFamily="2" charset="0"/>
              <a:cs typeface="NikoshBAN" panose="02000000000000000000" pitchFamily="2" charset="0"/>
            </a:endParaRPr>
          </a:p>
        </p:txBody>
      </p:sp>
      <p:sp>
        <p:nvSpPr>
          <p:cNvPr id="3" name="Subtitle 2"/>
          <p:cNvSpPr>
            <a:spLocks noGrp="1"/>
          </p:cNvSpPr>
          <p:nvPr>
            <p:ph type="subTitle" idx="1"/>
          </p:nvPr>
        </p:nvSpPr>
        <p:spPr>
          <a:xfrm>
            <a:off x="2849217" y="3602038"/>
            <a:ext cx="6029740" cy="1655762"/>
          </a:xfrm>
        </p:spPr>
        <p:txBody>
          <a:bodyPr/>
          <a:lstStyle/>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1550504"/>
            <a:ext cx="9144000" cy="4862256"/>
          </a:xfrm>
          <a:prstGeom prst="rect">
            <a:avLst/>
          </a:prstGeom>
        </p:spPr>
      </p:pic>
    </p:spTree>
    <p:extLst>
      <p:ext uri="{BB962C8B-B14F-4D97-AF65-F5344CB8AC3E}">
        <p14:creationId xmlns:p14="http://schemas.microsoft.com/office/powerpoint/2010/main" val="835833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86597"/>
          </a:xfrm>
          <a:solidFill>
            <a:schemeClr val="accent4"/>
          </a:solidFill>
        </p:spPr>
        <p:txBody>
          <a:bodyPr>
            <a:noAutofit/>
          </a:bodyPr>
          <a:lstStyle/>
          <a:p>
            <a:pPr algn="ctr"/>
            <a:r>
              <a:rPr lang="bn-BD" sz="5400" dirty="0" smtClean="0">
                <a:solidFill>
                  <a:srgbClr val="C00000"/>
                </a:solidFill>
                <a:latin typeface="NikoshBAN" panose="02000000000000000000" pitchFamily="2" charset="0"/>
                <a:cs typeface="NikoshBAN" panose="02000000000000000000" pitchFamily="2" charset="0"/>
              </a:rPr>
              <a:t/>
            </a:r>
            <a:br>
              <a:rPr lang="bn-BD" sz="5400" dirty="0" smtClean="0">
                <a:solidFill>
                  <a:srgbClr val="C00000"/>
                </a:solidFill>
                <a:latin typeface="NikoshBAN" panose="02000000000000000000" pitchFamily="2" charset="0"/>
                <a:cs typeface="NikoshBAN" panose="02000000000000000000" pitchFamily="2" charset="0"/>
              </a:rPr>
            </a:br>
            <a:r>
              <a:rPr lang="en-US" sz="5400" dirty="0" err="1" smtClean="0">
                <a:solidFill>
                  <a:srgbClr val="C00000"/>
                </a:solidFill>
                <a:latin typeface="NikoshBAN" panose="02000000000000000000" pitchFamily="2" charset="0"/>
                <a:cs typeface="NikoshBAN" panose="02000000000000000000" pitchFamily="2" charset="0"/>
              </a:rPr>
              <a:t>ক্যারিয়ার</a:t>
            </a:r>
            <a:r>
              <a:rPr lang="en-US" sz="5400" dirty="0" smtClean="0">
                <a:solidFill>
                  <a:srgbClr val="C00000"/>
                </a:solidFill>
                <a:latin typeface="NikoshBAN" panose="02000000000000000000" pitchFamily="2" charset="0"/>
                <a:cs typeface="NikoshBAN" panose="02000000000000000000" pitchFamily="2" charset="0"/>
              </a:rPr>
              <a:t> </a:t>
            </a:r>
            <a:r>
              <a:rPr lang="en-US" sz="5400" dirty="0" err="1">
                <a:solidFill>
                  <a:srgbClr val="C00000"/>
                </a:solidFill>
                <a:latin typeface="NikoshBAN" panose="02000000000000000000" pitchFamily="2" charset="0"/>
                <a:cs typeface="NikoshBAN" panose="02000000000000000000" pitchFamily="2" charset="0"/>
              </a:rPr>
              <a:t>গঠনে</a:t>
            </a:r>
            <a:r>
              <a:rPr lang="en-US" sz="5400" dirty="0">
                <a:solidFill>
                  <a:srgbClr val="C00000"/>
                </a:solidFill>
                <a:latin typeface="NikoshBAN" panose="02000000000000000000" pitchFamily="2" charset="0"/>
                <a:cs typeface="NikoshBAN" panose="02000000000000000000" pitchFamily="2" charset="0"/>
              </a:rPr>
              <a:t> </a:t>
            </a:r>
            <a:r>
              <a:rPr lang="en-US" sz="5400" dirty="0" err="1">
                <a:solidFill>
                  <a:srgbClr val="C00000"/>
                </a:solidFill>
                <a:latin typeface="NikoshBAN" panose="02000000000000000000" pitchFamily="2" charset="0"/>
                <a:cs typeface="NikoshBAN" panose="02000000000000000000" pitchFamily="2" charset="0"/>
              </a:rPr>
              <a:t>আইসিটির</a:t>
            </a:r>
            <a:r>
              <a:rPr lang="en-US" sz="5400" dirty="0">
                <a:solidFill>
                  <a:srgbClr val="C00000"/>
                </a:solidFill>
                <a:latin typeface="NikoshBAN" panose="02000000000000000000" pitchFamily="2" charset="0"/>
                <a:cs typeface="NikoshBAN" panose="02000000000000000000" pitchFamily="2" charset="0"/>
              </a:rPr>
              <a:t> </a:t>
            </a:r>
            <a:r>
              <a:rPr lang="en-US" sz="5400" dirty="0" err="1" smtClean="0">
                <a:solidFill>
                  <a:srgbClr val="C00000"/>
                </a:solidFill>
                <a:latin typeface="NikoshBAN" panose="02000000000000000000" pitchFamily="2" charset="0"/>
                <a:cs typeface="NikoshBAN" panose="02000000000000000000" pitchFamily="2" charset="0"/>
              </a:rPr>
              <a:t>গুরুত্ব</a:t>
            </a:r>
            <a:r>
              <a:rPr lang="bn-BD" sz="5400" dirty="0" smtClean="0">
                <a:solidFill>
                  <a:srgbClr val="C00000"/>
                </a:solidFill>
                <a:latin typeface="NikoshBAN" panose="02000000000000000000" pitchFamily="2" charset="0"/>
                <a:cs typeface="NikoshBAN" panose="02000000000000000000" pitchFamily="2" charset="0"/>
              </a:rPr>
              <a:t>ঃ</a:t>
            </a:r>
            <a:r>
              <a:rPr lang="en-US" sz="5400" dirty="0">
                <a:solidFill>
                  <a:srgbClr val="C00000"/>
                </a:solidFill>
                <a:latin typeface="NikoshBAN" panose="02000000000000000000" pitchFamily="2" charset="0"/>
                <a:cs typeface="NikoshBAN" panose="02000000000000000000" pitchFamily="2" charset="0"/>
              </a:rPr>
              <a:t/>
            </a:r>
            <a:br>
              <a:rPr lang="en-US" sz="5400" dirty="0">
                <a:solidFill>
                  <a:srgbClr val="C00000"/>
                </a:solidFill>
                <a:latin typeface="NikoshBAN" panose="02000000000000000000" pitchFamily="2" charset="0"/>
                <a:cs typeface="NikoshBAN" panose="02000000000000000000" pitchFamily="2" charset="0"/>
              </a:rPr>
            </a:br>
            <a:endParaRPr lang="en-US" sz="5400" dirty="0">
              <a:solidFill>
                <a:srgbClr val="C00000"/>
              </a:solidFill>
            </a:endParaRPr>
          </a:p>
        </p:txBody>
      </p:sp>
      <p:sp>
        <p:nvSpPr>
          <p:cNvPr id="3" name="Content Placeholder 2"/>
          <p:cNvSpPr>
            <a:spLocks noGrp="1"/>
          </p:cNvSpPr>
          <p:nvPr>
            <p:ph idx="1"/>
          </p:nvPr>
        </p:nvSpPr>
        <p:spPr>
          <a:xfrm>
            <a:off x="838200" y="1550504"/>
            <a:ext cx="10515600" cy="4969565"/>
          </a:xfrm>
          <a:solidFill>
            <a:schemeClr val="accent5">
              <a:lumMod val="60000"/>
              <a:lumOff val="40000"/>
            </a:schemeClr>
          </a:solidFill>
        </p:spPr>
        <p:txBody>
          <a:bodyPr>
            <a:normAutofit/>
          </a:bodyPr>
          <a:lstStyle/>
          <a:p>
            <a:pPr algn="just"/>
            <a:r>
              <a:rPr lang="bn-BD" sz="4000" dirty="0" smtClean="0">
                <a:solidFill>
                  <a:srgbClr val="002060"/>
                </a:solidFill>
                <a:latin typeface="NikoshBAN" panose="02000000000000000000" pitchFamily="2" charset="0"/>
                <a:cs typeface="NikoshBAN" panose="02000000000000000000" pitchFamily="2" charset="0"/>
              </a:rPr>
              <a:t>ভবিষ্যতে আইসিটিবিহীন একটি দিনও কল্পনা করা সম্ভব না। নিজের ক্যারিয়ারের ক্ষেত্রে তা আইসিটিতে দক্ষতা উন্নয়নের জন্য নিজেকে যথেষ্ট সচেতন হতে হবে। </a:t>
            </a:r>
          </a:p>
          <a:p>
            <a:pPr algn="just"/>
            <a:r>
              <a:rPr lang="bn-BD" sz="4000" dirty="0" smtClean="0">
                <a:solidFill>
                  <a:srgbClr val="FF0000"/>
                </a:solidFill>
                <a:latin typeface="NikoshBAN" panose="02000000000000000000" pitchFamily="2" charset="0"/>
                <a:cs typeface="NikoshBAN" panose="02000000000000000000" pitchFamily="2" charset="0"/>
              </a:rPr>
              <a:t>সাধারন অফিস সফটওয়্যার ব্যবহার ইন্টারনেট, ই-মেইল সামাজিক যোগাযোগের মাধ্যমসহ প্রায় সব কিছুতেই প্রাথমিক ধারনা না থাকলে আগামীতে কোথাও চাকরী পাওয়া কঠিন হবে।</a:t>
            </a:r>
          </a:p>
          <a:p>
            <a:pPr algn="just"/>
            <a:r>
              <a:rPr lang="bn-BD" sz="4000" dirty="0" smtClean="0">
                <a:solidFill>
                  <a:srgbClr val="FFFF00"/>
                </a:solidFill>
                <a:latin typeface="NikoshBAN" panose="02000000000000000000" pitchFamily="2" charset="0"/>
                <a:cs typeface="NikoshBAN" panose="02000000000000000000" pitchFamily="2" charset="0"/>
              </a:rPr>
              <a:t>এ কম্পিউটারে যে কত শত কাজ আছে তা কল্পনাতীত।</a:t>
            </a:r>
            <a:endParaRPr lang="en-US" sz="4000" dirty="0">
              <a:solidFill>
                <a:srgbClr val="FFFF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1334666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75000"/>
            </a:schemeClr>
          </a:solidFill>
        </p:spPr>
        <p:txBody>
          <a:bodyPr>
            <a:normAutofit/>
          </a:bodyPr>
          <a:lstStyle/>
          <a:p>
            <a:pPr algn="ctr"/>
            <a:r>
              <a:rPr lang="en-US" sz="5400" dirty="0" err="1">
                <a:solidFill>
                  <a:srgbClr val="FF0000"/>
                </a:solidFill>
                <a:latin typeface="NikoshBAN" panose="02000000000000000000" pitchFamily="2" charset="0"/>
                <a:cs typeface="NikoshBAN" panose="02000000000000000000" pitchFamily="2" charset="0"/>
              </a:rPr>
              <a:t>ক্যারিয়ার</a:t>
            </a:r>
            <a:r>
              <a:rPr lang="en-US" sz="5400" dirty="0">
                <a:solidFill>
                  <a:srgbClr val="FF0000"/>
                </a:solidFill>
                <a:latin typeface="NikoshBAN" panose="02000000000000000000" pitchFamily="2" charset="0"/>
                <a:cs typeface="NikoshBAN" panose="02000000000000000000" pitchFamily="2" charset="0"/>
              </a:rPr>
              <a:t> </a:t>
            </a:r>
            <a:r>
              <a:rPr lang="en-US" sz="5400" dirty="0" err="1">
                <a:solidFill>
                  <a:srgbClr val="FF0000"/>
                </a:solidFill>
                <a:latin typeface="NikoshBAN" panose="02000000000000000000" pitchFamily="2" charset="0"/>
                <a:cs typeface="NikoshBAN" panose="02000000000000000000" pitchFamily="2" charset="0"/>
              </a:rPr>
              <a:t>গঠনে</a:t>
            </a:r>
            <a:r>
              <a:rPr lang="en-US" sz="5400" dirty="0">
                <a:solidFill>
                  <a:srgbClr val="FF0000"/>
                </a:solidFill>
                <a:latin typeface="NikoshBAN" panose="02000000000000000000" pitchFamily="2" charset="0"/>
                <a:cs typeface="NikoshBAN" panose="02000000000000000000" pitchFamily="2" charset="0"/>
              </a:rPr>
              <a:t> </a:t>
            </a:r>
            <a:r>
              <a:rPr lang="en-US" sz="5400" dirty="0" err="1">
                <a:solidFill>
                  <a:srgbClr val="FF0000"/>
                </a:solidFill>
                <a:latin typeface="NikoshBAN" panose="02000000000000000000" pitchFamily="2" charset="0"/>
                <a:cs typeface="NikoshBAN" panose="02000000000000000000" pitchFamily="2" charset="0"/>
              </a:rPr>
              <a:t>আইসিটির</a:t>
            </a:r>
            <a:r>
              <a:rPr lang="en-US" sz="5400" dirty="0">
                <a:solidFill>
                  <a:srgbClr val="FF0000"/>
                </a:solidFill>
                <a:latin typeface="NikoshBAN" panose="02000000000000000000" pitchFamily="2" charset="0"/>
                <a:cs typeface="NikoshBAN" panose="02000000000000000000" pitchFamily="2" charset="0"/>
              </a:rPr>
              <a:t> </a:t>
            </a:r>
            <a:r>
              <a:rPr lang="en-US" sz="5400" dirty="0" err="1">
                <a:solidFill>
                  <a:srgbClr val="FF0000"/>
                </a:solidFill>
                <a:latin typeface="NikoshBAN" panose="02000000000000000000" pitchFamily="2" charset="0"/>
                <a:cs typeface="NikoshBAN" panose="02000000000000000000" pitchFamily="2" charset="0"/>
              </a:rPr>
              <a:t>গুরুত্ব</a:t>
            </a:r>
            <a:r>
              <a:rPr lang="bn-BD" sz="5400" dirty="0">
                <a:solidFill>
                  <a:srgbClr val="FF0000"/>
                </a:solidFill>
                <a:latin typeface="NikoshBAN" panose="02000000000000000000" pitchFamily="2" charset="0"/>
                <a:cs typeface="NikoshBAN" panose="02000000000000000000" pitchFamily="2" charset="0"/>
              </a:rPr>
              <a:t>ঃ</a:t>
            </a:r>
            <a:endParaRPr lang="en-US" sz="5400" dirty="0"/>
          </a:p>
        </p:txBody>
      </p:sp>
      <p:sp>
        <p:nvSpPr>
          <p:cNvPr id="3" name="Content Placeholder 2"/>
          <p:cNvSpPr>
            <a:spLocks noGrp="1"/>
          </p:cNvSpPr>
          <p:nvPr>
            <p:ph idx="1"/>
          </p:nvPr>
        </p:nvSpPr>
        <p:spPr>
          <a:solidFill>
            <a:srgbClr val="92D050"/>
          </a:solidFill>
        </p:spPr>
        <p:txBody>
          <a:bodyPr>
            <a:normAutofit lnSpcReduction="10000"/>
          </a:bodyPr>
          <a:lstStyle/>
          <a:p>
            <a:pPr algn="just"/>
            <a:r>
              <a:rPr lang="bn-BD" sz="4000" dirty="0" smtClean="0">
                <a:solidFill>
                  <a:srgbClr val="FFFF00"/>
                </a:solidFill>
                <a:latin typeface="NikoshBAN" panose="02000000000000000000" pitchFamily="2" charset="0"/>
                <a:cs typeface="NikoshBAN" panose="02000000000000000000" pitchFamily="2" charset="0"/>
              </a:rPr>
              <a:t>কম্পিউটার, ইন্টারনেট, মোবাইল, কল সেন্টার ইত্যাদি সবই এর অন্তর্ভূক্ত। </a:t>
            </a:r>
          </a:p>
          <a:p>
            <a:pPr algn="just"/>
            <a:r>
              <a:rPr lang="bn-BD" sz="4000" dirty="0" smtClean="0">
                <a:latin typeface="NikoshBAN" panose="02000000000000000000" pitchFamily="2" charset="0"/>
                <a:cs typeface="NikoshBAN" panose="02000000000000000000" pitchFamily="2" charset="0"/>
              </a:rPr>
              <a:t>বিশ্বের বিভিন্ন দেশের মতো বাংলাদেশেও প্রোগ্রামিং এ সম্ভাবনার দ্বার দিন দিন উন্মচিত  হচ্ছে। সব কিছুই এখন কম্পিউটারাওজড হচ্ছে। </a:t>
            </a:r>
          </a:p>
          <a:p>
            <a:pPr algn="just"/>
            <a:r>
              <a:rPr lang="bn-BD" sz="4000" dirty="0" smtClean="0">
                <a:solidFill>
                  <a:srgbClr val="0070C0"/>
                </a:solidFill>
                <a:latin typeface="NikoshBAN" panose="02000000000000000000" pitchFamily="2" charset="0"/>
                <a:cs typeface="NikoshBAN" panose="02000000000000000000" pitchFamily="2" charset="0"/>
              </a:rPr>
              <a:t>বর্তমানে ফ্রিল্যান্সিং সাইটে আমাদের দেশের ভালো প্রোগ্রামাররা দেশে বসেই গুগল মাইক্রোসফট ইনটেল ফেসবুকের মতো বিশ্বক্ষ্যাত কোম্পানী গুলোর কাজ করতে পারছে।</a:t>
            </a:r>
            <a:endParaRPr lang="en-US" sz="4000" dirty="0">
              <a:solidFill>
                <a:srgbClr val="0070C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0938204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60000"/>
              <a:lumOff val="40000"/>
            </a:schemeClr>
          </a:solidFill>
        </p:spPr>
        <p:txBody>
          <a:bodyPr/>
          <a:lstStyle/>
          <a:p>
            <a:pPr algn="ctr"/>
            <a:r>
              <a:rPr lang="en-US" dirty="0" err="1">
                <a:solidFill>
                  <a:srgbClr val="FF0000"/>
                </a:solidFill>
                <a:latin typeface="NikoshBAN" panose="02000000000000000000" pitchFamily="2" charset="0"/>
                <a:cs typeface="NikoshBAN" panose="02000000000000000000" pitchFamily="2" charset="0"/>
              </a:rPr>
              <a:t>ক্যারিয়ার</a:t>
            </a:r>
            <a:r>
              <a:rPr lang="en-US" dirty="0">
                <a:solidFill>
                  <a:srgbClr val="FF0000"/>
                </a:solidFill>
                <a:latin typeface="NikoshBAN" panose="02000000000000000000" pitchFamily="2" charset="0"/>
                <a:cs typeface="NikoshBAN" panose="02000000000000000000" pitchFamily="2" charset="0"/>
              </a:rPr>
              <a:t> </a:t>
            </a:r>
            <a:r>
              <a:rPr lang="en-US" sz="4800" dirty="0" err="1">
                <a:solidFill>
                  <a:srgbClr val="FF0000"/>
                </a:solidFill>
                <a:latin typeface="NikoshBAN" panose="02000000000000000000" pitchFamily="2" charset="0"/>
                <a:cs typeface="NikoshBAN" panose="02000000000000000000" pitchFamily="2" charset="0"/>
              </a:rPr>
              <a:t>গঠনে</a:t>
            </a:r>
            <a:r>
              <a:rPr lang="en-US" dirty="0">
                <a:solidFill>
                  <a:srgbClr val="FF0000"/>
                </a:solidFill>
                <a:latin typeface="NikoshBAN" panose="02000000000000000000" pitchFamily="2" charset="0"/>
                <a:cs typeface="NikoshBAN" panose="02000000000000000000" pitchFamily="2" charset="0"/>
              </a:rPr>
              <a:t> </a:t>
            </a:r>
            <a:r>
              <a:rPr lang="en-US" dirty="0" err="1">
                <a:solidFill>
                  <a:srgbClr val="FF0000"/>
                </a:solidFill>
                <a:latin typeface="NikoshBAN" panose="02000000000000000000" pitchFamily="2" charset="0"/>
                <a:cs typeface="NikoshBAN" panose="02000000000000000000" pitchFamily="2" charset="0"/>
              </a:rPr>
              <a:t>আইসিটির</a:t>
            </a:r>
            <a:r>
              <a:rPr lang="en-US" dirty="0">
                <a:solidFill>
                  <a:srgbClr val="FF0000"/>
                </a:solidFill>
                <a:latin typeface="NikoshBAN" panose="02000000000000000000" pitchFamily="2" charset="0"/>
                <a:cs typeface="NikoshBAN" panose="02000000000000000000" pitchFamily="2" charset="0"/>
              </a:rPr>
              <a:t> </a:t>
            </a:r>
            <a:r>
              <a:rPr lang="en-US" dirty="0" err="1">
                <a:solidFill>
                  <a:srgbClr val="FF0000"/>
                </a:solidFill>
                <a:latin typeface="NikoshBAN" panose="02000000000000000000" pitchFamily="2" charset="0"/>
                <a:cs typeface="NikoshBAN" panose="02000000000000000000" pitchFamily="2" charset="0"/>
              </a:rPr>
              <a:t>গুরুত্ব</a:t>
            </a:r>
            <a:r>
              <a:rPr lang="bn-BD" dirty="0">
                <a:solidFill>
                  <a:srgbClr val="FF0000"/>
                </a:solidFill>
                <a:latin typeface="NikoshBAN" panose="02000000000000000000" pitchFamily="2" charset="0"/>
                <a:cs typeface="NikoshBAN" panose="02000000000000000000" pitchFamily="2" charset="0"/>
              </a:rPr>
              <a:t>ঃ</a:t>
            </a:r>
            <a:endParaRPr lang="en-US" dirty="0"/>
          </a:p>
        </p:txBody>
      </p:sp>
      <p:sp>
        <p:nvSpPr>
          <p:cNvPr id="3" name="Content Placeholder 2"/>
          <p:cNvSpPr>
            <a:spLocks noGrp="1"/>
          </p:cNvSpPr>
          <p:nvPr>
            <p:ph idx="1"/>
          </p:nvPr>
        </p:nvSpPr>
        <p:spPr>
          <a:blipFill>
            <a:blip r:embed="rId2"/>
            <a:tile tx="0" ty="0" sx="100000" sy="100000" flip="none" algn="tl"/>
          </a:blipFill>
        </p:spPr>
        <p:txBody>
          <a:bodyPr>
            <a:normAutofit/>
          </a:bodyPr>
          <a:lstStyle/>
          <a:p>
            <a:pPr algn="just"/>
            <a:r>
              <a:rPr lang="bn-BD" sz="4000" dirty="0" smtClean="0">
                <a:solidFill>
                  <a:srgbClr val="002060"/>
                </a:solidFill>
                <a:latin typeface="NikoshBAN" panose="02000000000000000000" pitchFamily="2" charset="0"/>
                <a:cs typeface="NikoshBAN" panose="02000000000000000000" pitchFamily="2" charset="0"/>
              </a:rPr>
              <a:t>পেশা হিসেবে  প্রোগ্রামিং এর আলাদা একটি গুরুত্ব আছে। কারণ বিভিন্ন প্রতিযোগিতার মাধ্যমে নিজেকে প্রমাণ করার অনেক সুযোগ এখানে রয়েছে। </a:t>
            </a:r>
          </a:p>
          <a:p>
            <a:pPr algn="just"/>
            <a:r>
              <a:rPr lang="bn-BD" sz="4000" dirty="0" smtClean="0">
                <a:solidFill>
                  <a:schemeClr val="accent2"/>
                </a:solidFill>
                <a:latin typeface="NikoshBAN" panose="02000000000000000000" pitchFamily="2" charset="0"/>
                <a:cs typeface="NikoshBAN" panose="02000000000000000000" pitchFamily="2" charset="0"/>
              </a:rPr>
              <a:t>তথ্য ও যোগাযোগ প্রযুক্তিতে কাজ করার রয়েছে আরও সুযোগ। এতে কোনো অফিসে না গিয়েই কাজ করার সুযোগ রয়েছে।</a:t>
            </a:r>
          </a:p>
          <a:p>
            <a:pPr algn="just"/>
            <a:r>
              <a:rPr lang="bn-BD" sz="4000" dirty="0" smtClean="0">
                <a:solidFill>
                  <a:srgbClr val="00B0F0"/>
                </a:solidFill>
                <a:latin typeface="NikoshBAN" panose="02000000000000000000" pitchFamily="2" charset="0"/>
                <a:cs typeface="NikoshBAN" panose="02000000000000000000" pitchFamily="2" charset="0"/>
              </a:rPr>
              <a:t>ফ্রিল্যান্সের কাজ করার জন্য ধের্যের প্রয়োজন হয়। এ ক্ষেত্রে যোগাযোগের জন্য  ইংরেজী ভাষায় ভাল দক্ষতা থাকলেই চলে।</a:t>
            </a:r>
            <a:endParaRPr lang="en-US" sz="4000" dirty="0">
              <a:solidFill>
                <a:srgbClr val="00B0F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9744104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p:spPr>
        <p:txBody>
          <a:bodyPr>
            <a:normAutofit/>
          </a:bodyPr>
          <a:lstStyle/>
          <a:p>
            <a:pPr algn="ctr"/>
            <a:r>
              <a:rPr lang="bn-BD" sz="5400" dirty="0" smtClean="0">
                <a:solidFill>
                  <a:srgbClr val="FFC000"/>
                </a:solidFill>
                <a:latin typeface="NikoshBAN" panose="02000000000000000000" pitchFamily="2" charset="0"/>
                <a:cs typeface="NikoshBAN" panose="02000000000000000000" pitchFamily="2" charset="0"/>
              </a:rPr>
              <a:t>মুল্যায়ণ</a:t>
            </a:r>
            <a:endParaRPr lang="en-US" sz="5400" dirty="0">
              <a:solidFill>
                <a:srgbClr val="FFC000"/>
              </a:solidFill>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solidFill>
            <a:schemeClr val="accent6">
              <a:lumMod val="60000"/>
              <a:lumOff val="40000"/>
            </a:schemeClr>
          </a:solidFill>
        </p:spPr>
        <p:txBody>
          <a:bodyPr>
            <a:normAutofit/>
          </a:bodyPr>
          <a:lstStyle/>
          <a:p>
            <a:endParaRPr lang="bn-BD" sz="4400" dirty="0" smtClean="0">
              <a:latin typeface="NikoshBAN" panose="02000000000000000000" pitchFamily="2" charset="0"/>
              <a:cs typeface="NikoshBAN" panose="02000000000000000000" pitchFamily="2" charset="0"/>
            </a:endParaRPr>
          </a:p>
          <a:p>
            <a:r>
              <a:rPr lang="bn-BD" sz="4400" dirty="0" smtClean="0">
                <a:solidFill>
                  <a:srgbClr val="0070C0"/>
                </a:solidFill>
                <a:latin typeface="NikoshBAN" panose="02000000000000000000" pitchFamily="2" charset="0"/>
                <a:cs typeface="NikoshBAN" panose="02000000000000000000" pitchFamily="2" charset="0"/>
              </a:rPr>
              <a:t>১। কনটেন্ট কি?</a:t>
            </a:r>
          </a:p>
          <a:p>
            <a:r>
              <a:rPr lang="bn-BD" sz="4400" dirty="0" smtClean="0">
                <a:solidFill>
                  <a:srgbClr val="FFFF00"/>
                </a:solidFill>
                <a:latin typeface="NikoshBAN" panose="02000000000000000000" pitchFamily="2" charset="0"/>
                <a:cs typeface="NikoshBAN" panose="02000000000000000000" pitchFamily="2" charset="0"/>
              </a:rPr>
              <a:t>২। শিক্ষাক্ষেত্রে ইন্টারনেট কিভাবে সাহায্য করে?</a:t>
            </a:r>
          </a:p>
          <a:p>
            <a:r>
              <a:rPr lang="bn-BD" sz="4400" dirty="0" smtClean="0">
                <a:solidFill>
                  <a:srgbClr val="002060"/>
                </a:solidFill>
                <a:latin typeface="NikoshBAN" panose="02000000000000000000" pitchFamily="2" charset="0"/>
                <a:cs typeface="NikoshBAN" panose="02000000000000000000" pitchFamily="2" charset="0"/>
              </a:rPr>
              <a:t>৩। ক্যারিয়ার কি?</a:t>
            </a:r>
          </a:p>
          <a:p>
            <a:r>
              <a:rPr lang="bn-BD" sz="4400" dirty="0" smtClean="0">
                <a:solidFill>
                  <a:srgbClr val="C00000"/>
                </a:solidFill>
                <a:latin typeface="NikoshBAN" panose="02000000000000000000" pitchFamily="2" charset="0"/>
                <a:cs typeface="NikoshBAN" panose="02000000000000000000" pitchFamily="2" charset="0"/>
              </a:rPr>
              <a:t>৪। ক্যারিয়ার গঠনে আইসিটি কিভাবে মুখ্য ভূমিকা পালন করে? ব্যাখ্যা কর।</a:t>
            </a:r>
            <a:endParaRPr lang="en-US" sz="4400" dirty="0">
              <a:solidFill>
                <a:srgbClr val="C0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0642937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75000"/>
            </a:schemeClr>
          </a:solidFill>
        </p:spPr>
        <p:txBody>
          <a:bodyPr>
            <a:normAutofit/>
          </a:bodyPr>
          <a:lstStyle/>
          <a:p>
            <a:pPr algn="ctr"/>
            <a:r>
              <a:rPr lang="bn-IN" sz="5400" dirty="0">
                <a:solidFill>
                  <a:srgbClr val="FFFF00"/>
                </a:solidFill>
                <a:latin typeface="NikoshBAN" panose="02000000000000000000" pitchFamily="2" charset="0"/>
                <a:cs typeface="NikoshBAN" panose="02000000000000000000" pitchFamily="2" charset="0"/>
              </a:rPr>
              <a:t>বাড়ীর কাজঃ-</a:t>
            </a:r>
            <a:endParaRPr lang="en-US" sz="5400" dirty="0">
              <a:solidFill>
                <a:srgbClr val="FFFF00"/>
              </a:solidFill>
            </a:endParaRPr>
          </a:p>
        </p:txBody>
      </p:sp>
      <p:sp>
        <p:nvSpPr>
          <p:cNvPr id="3" name="Content Placeholder 2"/>
          <p:cNvSpPr>
            <a:spLocks noGrp="1"/>
          </p:cNvSpPr>
          <p:nvPr>
            <p:ph idx="1"/>
          </p:nvPr>
        </p:nvSpPr>
        <p:spPr>
          <a:solidFill>
            <a:schemeClr val="accent6">
              <a:lumMod val="60000"/>
              <a:lumOff val="40000"/>
            </a:schemeClr>
          </a:solidFill>
        </p:spPr>
        <p:txBody>
          <a:bodyPr>
            <a:normAutofit/>
          </a:bodyPr>
          <a:lstStyle/>
          <a:p>
            <a:endParaRPr lang="bn-BD" sz="4400" dirty="0" smtClean="0">
              <a:latin typeface="NikoshBAN" panose="02000000000000000000" pitchFamily="2" charset="0"/>
              <a:cs typeface="NikoshBAN" panose="02000000000000000000" pitchFamily="2" charset="0"/>
            </a:endParaRPr>
          </a:p>
          <a:p>
            <a:r>
              <a:rPr lang="bn-BD" sz="4400" dirty="0" smtClean="0">
                <a:solidFill>
                  <a:srgbClr val="0070C0"/>
                </a:solidFill>
                <a:latin typeface="NikoshBAN" panose="02000000000000000000" pitchFamily="2" charset="0"/>
                <a:cs typeface="NikoshBAN" panose="02000000000000000000" pitchFamily="2" charset="0"/>
              </a:rPr>
              <a:t>১। ডিজিটাল কনটেন্ট কত প্রকার ও কিকি?</a:t>
            </a:r>
          </a:p>
          <a:p>
            <a:r>
              <a:rPr lang="bn-BD" sz="4400" dirty="0" smtClean="0">
                <a:solidFill>
                  <a:srgbClr val="C00000"/>
                </a:solidFill>
                <a:latin typeface="NikoshBAN" panose="02000000000000000000" pitchFamily="2" charset="0"/>
                <a:cs typeface="NikoshBAN" panose="02000000000000000000" pitchFamily="2" charset="0"/>
              </a:rPr>
              <a:t>২। শিক্ষাক্ষেত্রে ইন্টারনেটের গুরুত্ব ব্যাখ্যা কর।</a:t>
            </a:r>
          </a:p>
          <a:p>
            <a:r>
              <a:rPr lang="bn-BD" sz="4400" dirty="0" smtClean="0">
                <a:solidFill>
                  <a:srgbClr val="7030A0"/>
                </a:solidFill>
                <a:latin typeface="NikoshBAN" panose="02000000000000000000" pitchFamily="2" charset="0"/>
                <a:cs typeface="NikoshBAN" panose="02000000000000000000" pitchFamily="2" charset="0"/>
              </a:rPr>
              <a:t>৩। আইসিটি ব্যবহারে একজন কর্মীকে কিভাবে আরও দক্ষ কর্মী করে তুলতে পারে?</a:t>
            </a:r>
          </a:p>
          <a:p>
            <a:r>
              <a:rPr lang="bn-BD" sz="4400" dirty="0" smtClean="0">
                <a:solidFill>
                  <a:srgbClr val="00B050"/>
                </a:solidFill>
                <a:latin typeface="NikoshBAN" panose="02000000000000000000" pitchFamily="2" charset="0"/>
                <a:cs typeface="NikoshBAN" panose="02000000000000000000" pitchFamily="2" charset="0"/>
              </a:rPr>
              <a:t>৪। ক্যারিয়ার গঠনে আইসিটির ভূমিকা বিশ্লেষন কর।</a:t>
            </a:r>
            <a:endParaRPr lang="en-US" sz="4400" dirty="0">
              <a:solidFill>
                <a:srgbClr val="00B05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9569077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5242" y="365125"/>
            <a:ext cx="7819819" cy="1325563"/>
          </a:xfrm>
          <a:solidFill>
            <a:srgbClr val="00B0F0"/>
          </a:solidFill>
        </p:spPr>
        <p:txBody>
          <a:bodyPr/>
          <a:lstStyle/>
          <a:p>
            <a:pPr algn="ctr"/>
            <a:r>
              <a:rPr lang="bn-BD" dirty="0">
                <a:solidFill>
                  <a:srgbClr val="002060"/>
                </a:solidFill>
                <a:latin typeface="Nikosh" pitchFamily="2" charset="0"/>
                <a:cs typeface="Nikosh" pitchFamily="2" charset="0"/>
              </a:rPr>
              <a:t>সহযোগিতার জন্য </a:t>
            </a:r>
            <a:r>
              <a:rPr lang="bn-IN" dirty="0">
                <a:solidFill>
                  <a:srgbClr val="002060"/>
                </a:solidFill>
                <a:latin typeface="Nikosh" pitchFamily="2" charset="0"/>
                <a:cs typeface="Nikosh" pitchFamily="2" charset="0"/>
              </a:rPr>
              <a:t>সবাইকে</a:t>
            </a:r>
            <a:r>
              <a:rPr lang="bn-IN" sz="3600" dirty="0">
                <a:solidFill>
                  <a:srgbClr val="002060"/>
                </a:solidFill>
                <a:latin typeface="Nikosh" pitchFamily="2" charset="0"/>
                <a:cs typeface="Nikosh" pitchFamily="2" charset="0"/>
              </a:rPr>
              <a:t> </a:t>
            </a:r>
            <a:r>
              <a:rPr lang="bn-IN" dirty="0">
                <a:solidFill>
                  <a:srgbClr val="002060"/>
                </a:solidFill>
                <a:latin typeface="Nikosh" pitchFamily="2" charset="0"/>
                <a:cs typeface="Nikosh" pitchFamily="2" charset="0"/>
              </a:rPr>
              <a:t>ধন্যবাদ</a:t>
            </a:r>
            <a:endParaRPr lang="en-US" dirty="0">
              <a:solidFill>
                <a:srgbClr val="002060"/>
              </a:solidFill>
            </a:endParaRPr>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95243" y="1987827"/>
            <a:ext cx="7819818" cy="4368628"/>
          </a:xfrm>
        </p:spPr>
      </p:pic>
    </p:spTree>
    <p:extLst>
      <p:ext uri="{BB962C8B-B14F-4D97-AF65-F5344CB8AC3E}">
        <p14:creationId xmlns:p14="http://schemas.microsoft.com/office/powerpoint/2010/main" val="40621475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60000"/>
              <a:lumOff val="40000"/>
            </a:schemeClr>
          </a:solidFill>
        </p:spPr>
        <p:txBody>
          <a:bodyPr>
            <a:normAutofit/>
          </a:bodyPr>
          <a:lstStyle/>
          <a:p>
            <a:pPr algn="ctr"/>
            <a:r>
              <a:rPr lang="en-US" sz="5400" u="sng" dirty="0" err="1">
                <a:solidFill>
                  <a:srgbClr val="FF0000"/>
                </a:solidFill>
                <a:latin typeface="NikoshBAN" panose="02000000000000000000" pitchFamily="2" charset="0"/>
                <a:cs typeface="NikoshBAN" panose="02000000000000000000" pitchFamily="2" charset="0"/>
              </a:rPr>
              <a:t>শিক্ষক</a:t>
            </a:r>
            <a:r>
              <a:rPr lang="en-US" sz="5400" u="sng" dirty="0">
                <a:solidFill>
                  <a:srgbClr val="FF0000"/>
                </a:solidFill>
                <a:latin typeface="NikoshBAN" panose="02000000000000000000" pitchFamily="2" charset="0"/>
                <a:cs typeface="NikoshBAN" panose="02000000000000000000" pitchFamily="2" charset="0"/>
              </a:rPr>
              <a:t> </a:t>
            </a:r>
            <a:r>
              <a:rPr lang="en-US" sz="5400" u="sng" dirty="0" err="1">
                <a:solidFill>
                  <a:srgbClr val="FF0000"/>
                </a:solidFill>
                <a:latin typeface="NikoshBAN" panose="02000000000000000000" pitchFamily="2" charset="0"/>
                <a:cs typeface="NikoshBAN" panose="02000000000000000000" pitchFamily="2" charset="0"/>
              </a:rPr>
              <a:t>পরিচিতিঃ</a:t>
            </a:r>
            <a:r>
              <a:rPr lang="en-US" sz="5400" u="sng" dirty="0">
                <a:solidFill>
                  <a:srgbClr val="FF0000"/>
                </a:solidFill>
                <a:latin typeface="NikoshBAN" panose="02000000000000000000" pitchFamily="2" charset="0"/>
                <a:cs typeface="NikoshBAN" panose="02000000000000000000" pitchFamily="2" charset="0"/>
              </a:rPr>
              <a:t>-</a:t>
            </a:r>
            <a:endParaRPr lang="en-US" sz="5400" dirty="0"/>
          </a:p>
        </p:txBody>
      </p:sp>
      <p:sp>
        <p:nvSpPr>
          <p:cNvPr id="3" name="Content Placeholder 2"/>
          <p:cNvSpPr>
            <a:spLocks noGrp="1"/>
          </p:cNvSpPr>
          <p:nvPr>
            <p:ph sz="half" idx="1"/>
          </p:nvPr>
        </p:nvSpPr>
        <p:spPr>
          <a:xfrm>
            <a:off x="838200" y="2160103"/>
            <a:ext cx="4966252" cy="4016860"/>
          </a:xfrm>
          <a:solidFill>
            <a:schemeClr val="accent3">
              <a:lumMod val="60000"/>
              <a:lumOff val="40000"/>
            </a:schemeClr>
          </a:solidFill>
        </p:spPr>
        <p:txBody>
          <a:bodyPr>
            <a:normAutofit/>
          </a:bodyPr>
          <a:lstStyle/>
          <a:p>
            <a:pPr marL="0" indent="0">
              <a:buNone/>
            </a:pPr>
            <a:r>
              <a:rPr lang="bn-IN" sz="4400" dirty="0">
                <a:solidFill>
                  <a:srgbClr val="0070C0"/>
                </a:solidFill>
                <a:latin typeface="NikoshBAN" panose="02000000000000000000" pitchFamily="2" charset="0"/>
                <a:cs typeface="NikoshBAN" panose="02000000000000000000" pitchFamily="2" charset="0"/>
              </a:rPr>
              <a:t>মোঃ </a:t>
            </a:r>
            <a:r>
              <a:rPr lang="bn-BD" sz="4400" dirty="0">
                <a:solidFill>
                  <a:srgbClr val="0070C0"/>
                </a:solidFill>
                <a:latin typeface="NikoshBAN" panose="02000000000000000000" pitchFamily="2" charset="0"/>
                <a:cs typeface="NikoshBAN" panose="02000000000000000000" pitchFamily="2" charset="0"/>
              </a:rPr>
              <a:t>নূরুন্নবী</a:t>
            </a:r>
            <a:r>
              <a:rPr lang="bn-IN" sz="4400" dirty="0">
                <a:solidFill>
                  <a:srgbClr val="0070C0"/>
                </a:solidFill>
                <a:latin typeface="NikoshBAN" panose="02000000000000000000" pitchFamily="2" charset="0"/>
                <a:cs typeface="NikoshBAN" panose="02000000000000000000" pitchFamily="2" charset="0"/>
              </a:rPr>
              <a:t> </a:t>
            </a:r>
            <a:r>
              <a:rPr lang="en-US" sz="4400" dirty="0" err="1">
                <a:solidFill>
                  <a:srgbClr val="0070C0"/>
                </a:solidFill>
                <a:latin typeface="NikoshBAN" panose="02000000000000000000" pitchFamily="2" charset="0"/>
                <a:cs typeface="NikoshBAN" panose="02000000000000000000" pitchFamily="2" charset="0"/>
              </a:rPr>
              <a:t>হোসাইন</a:t>
            </a:r>
            <a:endParaRPr lang="en-US" sz="4400" dirty="0">
              <a:solidFill>
                <a:srgbClr val="0070C0"/>
              </a:solidFill>
              <a:latin typeface="NikoshBAN" panose="02000000000000000000" pitchFamily="2" charset="0"/>
              <a:cs typeface="NikoshBAN" panose="02000000000000000000" pitchFamily="2" charset="0"/>
            </a:endParaRPr>
          </a:p>
          <a:p>
            <a:pPr marL="0" indent="0">
              <a:buNone/>
            </a:pPr>
            <a:r>
              <a:rPr lang="bn-IN" sz="3600" dirty="0">
                <a:solidFill>
                  <a:srgbClr val="002060"/>
                </a:solidFill>
                <a:latin typeface="NikoshBAN" panose="02000000000000000000" pitchFamily="2" charset="0"/>
                <a:cs typeface="NikoshBAN" panose="02000000000000000000" pitchFamily="2" charset="0"/>
              </a:rPr>
              <a:t>সহকারী শিক্ষক</a:t>
            </a:r>
            <a:r>
              <a:rPr lang="bn-BD" sz="3600" dirty="0">
                <a:solidFill>
                  <a:srgbClr val="002060"/>
                </a:solidFill>
                <a:latin typeface="NikoshBAN" panose="02000000000000000000" pitchFamily="2" charset="0"/>
                <a:cs typeface="NikoshBAN" panose="02000000000000000000" pitchFamily="2" charset="0"/>
              </a:rPr>
              <a:t> (কম্পিউটার)</a:t>
            </a:r>
            <a:endParaRPr lang="en-US" sz="3600" dirty="0">
              <a:latin typeface="NikoshBAN" panose="02000000000000000000" pitchFamily="2" charset="0"/>
              <a:cs typeface="NikoshBAN" panose="02000000000000000000" pitchFamily="2" charset="0"/>
            </a:endParaRPr>
          </a:p>
          <a:p>
            <a:pPr marL="0" indent="0">
              <a:buNone/>
            </a:pPr>
            <a:r>
              <a:rPr lang="bn-IN" sz="3600" dirty="0">
                <a:solidFill>
                  <a:srgbClr val="FF0000"/>
                </a:solidFill>
                <a:latin typeface="NikoshBAN" panose="02000000000000000000" pitchFamily="2" charset="0"/>
                <a:cs typeface="NikoshBAN" panose="02000000000000000000" pitchFamily="2" charset="0"/>
              </a:rPr>
              <a:t>বিন্দান উচ্চ বিদ্যালয়</a:t>
            </a:r>
            <a:endParaRPr lang="bn-BD" sz="3600" dirty="0">
              <a:solidFill>
                <a:srgbClr val="FF0000"/>
              </a:solidFill>
              <a:latin typeface="NikoshBAN" panose="02000000000000000000" pitchFamily="2" charset="0"/>
              <a:cs typeface="NikoshBAN" panose="02000000000000000000" pitchFamily="2" charset="0"/>
            </a:endParaRPr>
          </a:p>
          <a:p>
            <a:pPr marL="0" indent="0">
              <a:buNone/>
            </a:pPr>
            <a:r>
              <a:rPr lang="bn-BD" sz="3600" dirty="0">
                <a:solidFill>
                  <a:srgbClr val="00B050"/>
                </a:solidFill>
                <a:latin typeface="NikoshBAN" panose="02000000000000000000" pitchFamily="2" charset="0"/>
                <a:cs typeface="NikoshBAN" panose="02000000000000000000" pitchFamily="2" charset="0"/>
              </a:rPr>
              <a:t>গাজীপুর সদর, গাজীপূর।</a:t>
            </a:r>
            <a:endParaRPr lang="bn-IN" sz="3600" dirty="0">
              <a:solidFill>
                <a:srgbClr val="00B050"/>
              </a:solidFill>
              <a:latin typeface="NikoshBAN" panose="02000000000000000000" pitchFamily="2" charset="0"/>
              <a:cs typeface="NikoshBAN" panose="02000000000000000000" pitchFamily="2" charset="0"/>
            </a:endParaRPr>
          </a:p>
          <a:p>
            <a:pPr marL="0" indent="0">
              <a:buNone/>
            </a:pPr>
            <a:r>
              <a:rPr lang="en-US" sz="3600" dirty="0" err="1">
                <a:solidFill>
                  <a:srgbClr val="002060"/>
                </a:solidFill>
                <a:latin typeface="NikoshBAN" panose="02000000000000000000" pitchFamily="2" charset="0"/>
                <a:cs typeface="NikoshBAN" panose="02000000000000000000" pitchFamily="2" charset="0"/>
              </a:rPr>
              <a:t>মোবাইল</a:t>
            </a:r>
            <a:r>
              <a:rPr lang="en-US" sz="3600" dirty="0">
                <a:solidFill>
                  <a:srgbClr val="002060"/>
                </a:solidFill>
                <a:latin typeface="NikoshBAN" panose="02000000000000000000" pitchFamily="2" charset="0"/>
                <a:cs typeface="NikoshBAN" panose="02000000000000000000" pitchFamily="2" charset="0"/>
              </a:rPr>
              <a:t> </a:t>
            </a:r>
            <a:r>
              <a:rPr lang="en-US" sz="3600" dirty="0" err="1">
                <a:solidFill>
                  <a:srgbClr val="002060"/>
                </a:solidFill>
                <a:latin typeface="NikoshBAN" panose="02000000000000000000" pitchFamily="2" charset="0"/>
                <a:cs typeface="NikoshBAN" panose="02000000000000000000" pitchFamily="2" charset="0"/>
              </a:rPr>
              <a:t>নং</a:t>
            </a:r>
            <a:r>
              <a:rPr lang="bn-IN" sz="3600" dirty="0">
                <a:solidFill>
                  <a:srgbClr val="002060"/>
                </a:solidFill>
                <a:latin typeface="NikoshBAN" panose="02000000000000000000" pitchFamily="2" charset="0"/>
                <a:cs typeface="NikoshBAN" panose="02000000000000000000" pitchFamily="2" charset="0"/>
              </a:rPr>
              <a:t>—</a:t>
            </a:r>
          </a:p>
          <a:p>
            <a:pPr marL="0" indent="0">
              <a:buNone/>
            </a:pPr>
            <a:r>
              <a:rPr lang="bn-IN" sz="3600" dirty="0">
                <a:solidFill>
                  <a:srgbClr val="0070C0"/>
                </a:solidFill>
                <a:latin typeface="NikoshBAN" panose="02000000000000000000" pitchFamily="2" charset="0"/>
                <a:cs typeface="NikoshBAN" panose="02000000000000000000" pitchFamily="2" charset="0"/>
              </a:rPr>
              <a:t>০১৭১৭-০৭৯৪৯২</a:t>
            </a:r>
          </a:p>
          <a:p>
            <a:endParaRPr lang="en-US" sz="3600" dirty="0"/>
          </a:p>
        </p:txBody>
      </p:sp>
      <p:sp>
        <p:nvSpPr>
          <p:cNvPr id="4" name="Content Placeholder 3"/>
          <p:cNvSpPr>
            <a:spLocks noGrp="1"/>
          </p:cNvSpPr>
          <p:nvPr>
            <p:ph sz="half" idx="2"/>
          </p:nvPr>
        </p:nvSpPr>
        <p:spPr>
          <a:xfrm>
            <a:off x="6069496" y="2160103"/>
            <a:ext cx="5284303" cy="4016859"/>
          </a:xfrm>
          <a:solidFill>
            <a:schemeClr val="accent1">
              <a:lumMod val="40000"/>
              <a:lumOff val="60000"/>
            </a:schemeClr>
          </a:solidFill>
        </p:spPr>
        <p:txBody>
          <a:bodyPr>
            <a:normAutofit/>
          </a:bodyPr>
          <a:lstStyle/>
          <a:p>
            <a:pPr>
              <a:buNone/>
            </a:pPr>
            <a:r>
              <a:rPr lang="bn-BD" sz="3600" dirty="0">
                <a:solidFill>
                  <a:srgbClr val="FF0000"/>
                </a:solidFill>
                <a:latin typeface="NikoshBAN" pitchFamily="2" charset="0"/>
                <a:cs typeface="NikoshBAN" pitchFamily="2" charset="0"/>
              </a:rPr>
              <a:t>বিষয়ঃ</a:t>
            </a:r>
            <a:r>
              <a:rPr lang="en-US" sz="3600" dirty="0">
                <a:solidFill>
                  <a:srgbClr val="FF0000"/>
                </a:solidFill>
                <a:latin typeface="NikoshBAN" pitchFamily="2" charset="0"/>
                <a:cs typeface="NikoshBAN" pitchFamily="2" charset="0"/>
              </a:rPr>
              <a:t> </a:t>
            </a:r>
            <a:r>
              <a:rPr lang="en-US" sz="3600" dirty="0" err="1">
                <a:solidFill>
                  <a:srgbClr val="FF0000"/>
                </a:solidFill>
                <a:latin typeface="NikoshBAN" pitchFamily="2" charset="0"/>
                <a:cs typeface="NikoshBAN" pitchFamily="2" charset="0"/>
              </a:rPr>
              <a:t>তথ্য</a:t>
            </a:r>
            <a:r>
              <a:rPr lang="en-US" sz="3600" dirty="0">
                <a:solidFill>
                  <a:srgbClr val="FF0000"/>
                </a:solidFill>
                <a:latin typeface="NikoshBAN" pitchFamily="2" charset="0"/>
                <a:cs typeface="NikoshBAN" pitchFamily="2" charset="0"/>
              </a:rPr>
              <a:t> ও </a:t>
            </a:r>
            <a:r>
              <a:rPr lang="en-US" sz="3600" dirty="0" err="1">
                <a:solidFill>
                  <a:srgbClr val="FF0000"/>
                </a:solidFill>
                <a:latin typeface="NikoshBAN" pitchFamily="2" charset="0"/>
                <a:cs typeface="NikoshBAN" pitchFamily="2" charset="0"/>
              </a:rPr>
              <a:t>যোগাযোগ</a:t>
            </a:r>
            <a:r>
              <a:rPr lang="en-US" sz="3600" dirty="0">
                <a:solidFill>
                  <a:srgbClr val="FF0000"/>
                </a:solidFill>
                <a:latin typeface="NikoshBAN" pitchFamily="2" charset="0"/>
                <a:cs typeface="NikoshBAN" pitchFamily="2" charset="0"/>
              </a:rPr>
              <a:t> </a:t>
            </a:r>
            <a:r>
              <a:rPr lang="en-US" sz="3600" dirty="0" err="1">
                <a:solidFill>
                  <a:srgbClr val="FF0000"/>
                </a:solidFill>
                <a:latin typeface="NikoshBAN" pitchFamily="2" charset="0"/>
                <a:cs typeface="NikoshBAN" pitchFamily="2" charset="0"/>
              </a:rPr>
              <a:t>প্রযুক্তি</a:t>
            </a:r>
            <a:endParaRPr lang="bn-BD" sz="3600" dirty="0">
              <a:solidFill>
                <a:srgbClr val="FF0000"/>
              </a:solidFill>
              <a:latin typeface="NikoshBAN" pitchFamily="2" charset="0"/>
              <a:cs typeface="NikoshBAN" pitchFamily="2" charset="0"/>
            </a:endParaRPr>
          </a:p>
          <a:p>
            <a:pPr>
              <a:buNone/>
            </a:pPr>
            <a:r>
              <a:rPr lang="bn-BD" sz="3600" dirty="0">
                <a:solidFill>
                  <a:srgbClr val="7030A0"/>
                </a:solidFill>
                <a:latin typeface="NikoshBAN" pitchFamily="2" charset="0"/>
                <a:cs typeface="NikoshBAN" pitchFamily="2" charset="0"/>
              </a:rPr>
              <a:t>শ্রেণিঃ </a:t>
            </a:r>
            <a:r>
              <a:rPr lang="en-US" sz="3600" dirty="0" smtClean="0">
                <a:solidFill>
                  <a:srgbClr val="7030A0"/>
                </a:solidFill>
                <a:latin typeface="NikoshBAN" pitchFamily="2" charset="0"/>
                <a:cs typeface="NikoshBAN" pitchFamily="2" charset="0"/>
              </a:rPr>
              <a:t>৯ম</a:t>
            </a:r>
            <a:r>
              <a:rPr lang="bn-BD" sz="3600" dirty="0" smtClean="0">
                <a:solidFill>
                  <a:srgbClr val="7030A0"/>
                </a:solidFill>
                <a:latin typeface="NikoshBAN" pitchFamily="2" charset="0"/>
                <a:cs typeface="NikoshBAN" pitchFamily="2" charset="0"/>
              </a:rPr>
              <a:t> ও ১০ম</a:t>
            </a:r>
            <a:endParaRPr lang="bn-BD" sz="3600" dirty="0">
              <a:solidFill>
                <a:srgbClr val="7030A0"/>
              </a:solidFill>
              <a:latin typeface="NikoshBAN" pitchFamily="2" charset="0"/>
              <a:cs typeface="NikoshBAN" pitchFamily="2" charset="0"/>
            </a:endParaRPr>
          </a:p>
          <a:p>
            <a:pPr>
              <a:buNone/>
            </a:pPr>
            <a:r>
              <a:rPr lang="bn-BD" sz="3600" dirty="0">
                <a:solidFill>
                  <a:srgbClr val="00B050"/>
                </a:solidFill>
                <a:latin typeface="NikoshBAN" pitchFamily="2" charset="0"/>
                <a:cs typeface="NikoshBAN" pitchFamily="2" charset="0"/>
              </a:rPr>
              <a:t>অধ্যায়ঃ </a:t>
            </a:r>
            <a:r>
              <a:rPr lang="en-US" sz="3600" dirty="0" smtClean="0">
                <a:solidFill>
                  <a:srgbClr val="00B050"/>
                </a:solidFill>
                <a:latin typeface="NikoshBAN" pitchFamily="2" charset="0"/>
                <a:cs typeface="NikoshBAN" pitchFamily="2" charset="0"/>
              </a:rPr>
              <a:t>3</a:t>
            </a:r>
            <a:r>
              <a:rPr lang="bn-BD" sz="3600" dirty="0" smtClean="0">
                <a:solidFill>
                  <a:srgbClr val="00B050"/>
                </a:solidFill>
                <a:latin typeface="NikoshBAN" pitchFamily="2" charset="0"/>
                <a:cs typeface="NikoshBAN" pitchFamily="2" charset="0"/>
              </a:rPr>
              <a:t>য়</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আমার</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শিক্ষায়</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ইন্টারনেট</a:t>
            </a:r>
            <a:r>
              <a:rPr lang="en-US" sz="3600" dirty="0" smtClean="0">
                <a:solidFill>
                  <a:srgbClr val="00B050"/>
                </a:solidFill>
                <a:latin typeface="NikoshBAN" pitchFamily="2" charset="0"/>
                <a:cs typeface="NikoshBAN" pitchFamily="2" charset="0"/>
              </a:rPr>
              <a:t>)</a:t>
            </a:r>
            <a:r>
              <a:rPr lang="bn-BD" sz="3600" dirty="0" smtClean="0">
                <a:solidFill>
                  <a:srgbClr val="FF0000"/>
                </a:solidFill>
                <a:latin typeface="NikoshBAN" pitchFamily="2" charset="0"/>
                <a:cs typeface="NikoshBAN" pitchFamily="2" charset="0"/>
              </a:rPr>
              <a:t> </a:t>
            </a:r>
            <a:endParaRPr lang="bn-BD" sz="3600" dirty="0">
              <a:solidFill>
                <a:srgbClr val="FF0000"/>
              </a:solidFill>
              <a:latin typeface="NikoshBAN" pitchFamily="2" charset="0"/>
              <a:cs typeface="NikoshBAN" pitchFamily="2" charset="0"/>
            </a:endParaRPr>
          </a:p>
          <a:p>
            <a:pPr>
              <a:buNone/>
            </a:pPr>
            <a:r>
              <a:rPr lang="bn-BD" sz="3600" dirty="0">
                <a:solidFill>
                  <a:srgbClr val="002060"/>
                </a:solidFill>
                <a:latin typeface="NikoshBAN" pitchFamily="2" charset="0"/>
                <a:cs typeface="NikoshBAN" pitchFamily="2" charset="0"/>
              </a:rPr>
              <a:t>সময়ঃ ৪৫ </a:t>
            </a:r>
            <a:r>
              <a:rPr lang="bn-BD" sz="3600" dirty="0" smtClean="0">
                <a:solidFill>
                  <a:srgbClr val="002060"/>
                </a:solidFill>
                <a:latin typeface="NikoshBAN" pitchFamily="2" charset="0"/>
                <a:cs typeface="NikoshBAN" pitchFamily="2" charset="0"/>
              </a:rPr>
              <a:t>মিনিট</a:t>
            </a:r>
            <a:endParaRPr lang="bn-BD" sz="3600" dirty="0">
              <a:solidFill>
                <a:srgbClr val="002060"/>
              </a:solidFill>
              <a:latin typeface="NikoshBAN" pitchFamily="2" charset="0"/>
              <a:cs typeface="NikoshBAN" pitchFamily="2" charset="0"/>
            </a:endParaRPr>
          </a:p>
        </p:txBody>
      </p:sp>
    </p:spTree>
    <p:extLst>
      <p:ext uri="{BB962C8B-B14F-4D97-AF65-F5344CB8AC3E}">
        <p14:creationId xmlns:p14="http://schemas.microsoft.com/office/powerpoint/2010/main" val="890290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000"/>
                                        <p:tgtEl>
                                          <p:spTgt spid="3">
                                            <p:bg/>
                                          </p:spTgt>
                                        </p:tgtEl>
                                      </p:cBhvr>
                                    </p:animEffect>
                                    <p:anim calcmode="lin" valueType="num">
                                      <p:cBhvr>
                                        <p:cTn id="13" dur="1000" fill="hold"/>
                                        <p:tgtEl>
                                          <p:spTgt spid="3">
                                            <p:bg/>
                                          </p:spTgt>
                                        </p:tgtEl>
                                        <p:attrNameLst>
                                          <p:attrName>ppt_x</p:attrName>
                                        </p:attrNameLst>
                                      </p:cBhvr>
                                      <p:tavLst>
                                        <p:tav tm="0">
                                          <p:val>
                                            <p:strVal val="#ppt_x"/>
                                          </p:val>
                                        </p:tav>
                                        <p:tav tm="100000">
                                          <p:val>
                                            <p:strVal val="#ppt_x"/>
                                          </p:val>
                                        </p:tav>
                                      </p:tavLst>
                                    </p:anim>
                                    <p:anim calcmode="lin" valueType="num">
                                      <p:cBhvr>
                                        <p:cTn id="1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1000"/>
                                        <p:tgtEl>
                                          <p:spTgt spid="3">
                                            <p:txEl>
                                              <p:pRg st="3" end="3"/>
                                            </p:txEl>
                                          </p:spTgt>
                                        </p:tgtEl>
                                      </p:cBhvr>
                                    </p:animEffect>
                                    <p:anim calcmode="lin" valueType="num">
                                      <p:cBhvr>
                                        <p:cTn id="4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1000"/>
                                        <p:tgtEl>
                                          <p:spTgt spid="3">
                                            <p:txEl>
                                              <p:pRg st="4" end="4"/>
                                            </p:txEl>
                                          </p:spTgt>
                                        </p:tgtEl>
                                      </p:cBhvr>
                                    </p:animEffect>
                                    <p:anim calcmode="lin" valueType="num">
                                      <p:cBhvr>
                                        <p:cTn id="4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Effect transition="in" filter="fade">
                                      <p:cBhvr>
                                        <p:cTn id="54" dur="1000"/>
                                        <p:tgtEl>
                                          <p:spTgt spid="3">
                                            <p:txEl>
                                              <p:pRg st="5" end="5"/>
                                            </p:txEl>
                                          </p:spTgt>
                                        </p:tgtEl>
                                      </p:cBhvr>
                                    </p:animEffect>
                                    <p:anim calcmode="lin" valueType="num">
                                      <p:cBhvr>
                                        <p:cTn id="5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1" presetClass="entr" presetSubtype="1" fill="hold" grpId="0" nodeType="clickEffect">
                                  <p:stCondLst>
                                    <p:cond delay="0"/>
                                  </p:stCondLst>
                                  <p:childTnLst>
                                    <p:set>
                                      <p:cBhvr>
                                        <p:cTn id="60" dur="1" fill="hold">
                                          <p:stCondLst>
                                            <p:cond delay="0"/>
                                          </p:stCondLst>
                                        </p:cTn>
                                        <p:tgtEl>
                                          <p:spTgt spid="4">
                                            <p:bg/>
                                          </p:spTgt>
                                        </p:tgtEl>
                                        <p:attrNameLst>
                                          <p:attrName>style.visibility</p:attrName>
                                        </p:attrNameLst>
                                      </p:cBhvr>
                                      <p:to>
                                        <p:strVal val="visible"/>
                                      </p:to>
                                    </p:set>
                                    <p:animEffect transition="in" filter="wheel(1)">
                                      <p:cBhvr>
                                        <p:cTn id="61" dur="2000"/>
                                        <p:tgtEl>
                                          <p:spTgt spid="4">
                                            <p:bg/>
                                          </p:spTgt>
                                        </p:tgtEl>
                                      </p:cBhvr>
                                    </p:animEffect>
                                  </p:childTnLst>
                                </p:cTn>
                              </p:par>
                            </p:childTnLst>
                          </p:cTn>
                        </p:par>
                      </p:childTnLst>
                    </p:cTn>
                  </p:par>
                  <p:par>
                    <p:cTn id="62" fill="hold">
                      <p:stCondLst>
                        <p:cond delay="indefinite"/>
                      </p:stCondLst>
                      <p:childTnLst>
                        <p:par>
                          <p:cTn id="63" fill="hold">
                            <p:stCondLst>
                              <p:cond delay="0"/>
                            </p:stCondLst>
                            <p:childTnLst>
                              <p:par>
                                <p:cTn id="64" presetID="21" presetClass="entr" presetSubtype="1" fill="hold" grpId="0" nodeType="clickEffect">
                                  <p:stCondLst>
                                    <p:cond delay="0"/>
                                  </p:stCondLst>
                                  <p:childTnLst>
                                    <p:set>
                                      <p:cBhvr>
                                        <p:cTn id="65" dur="1" fill="hold">
                                          <p:stCondLst>
                                            <p:cond delay="0"/>
                                          </p:stCondLst>
                                        </p:cTn>
                                        <p:tgtEl>
                                          <p:spTgt spid="4">
                                            <p:txEl>
                                              <p:pRg st="0" end="0"/>
                                            </p:txEl>
                                          </p:spTgt>
                                        </p:tgtEl>
                                        <p:attrNameLst>
                                          <p:attrName>style.visibility</p:attrName>
                                        </p:attrNameLst>
                                      </p:cBhvr>
                                      <p:to>
                                        <p:strVal val="visible"/>
                                      </p:to>
                                    </p:set>
                                    <p:animEffect transition="in" filter="wheel(1)">
                                      <p:cBhvr>
                                        <p:cTn id="66" dur="2000"/>
                                        <p:tgtEl>
                                          <p:spTgt spid="4">
                                            <p:txEl>
                                              <p:pRg st="0" end="0"/>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21" presetClass="entr" presetSubtype="1" fill="hold" grpId="0" nodeType="clickEffect">
                                  <p:stCondLst>
                                    <p:cond delay="0"/>
                                  </p:stCondLst>
                                  <p:childTnLst>
                                    <p:set>
                                      <p:cBhvr>
                                        <p:cTn id="70" dur="1" fill="hold">
                                          <p:stCondLst>
                                            <p:cond delay="0"/>
                                          </p:stCondLst>
                                        </p:cTn>
                                        <p:tgtEl>
                                          <p:spTgt spid="4">
                                            <p:txEl>
                                              <p:pRg st="1" end="1"/>
                                            </p:txEl>
                                          </p:spTgt>
                                        </p:tgtEl>
                                        <p:attrNameLst>
                                          <p:attrName>style.visibility</p:attrName>
                                        </p:attrNameLst>
                                      </p:cBhvr>
                                      <p:to>
                                        <p:strVal val="visible"/>
                                      </p:to>
                                    </p:set>
                                    <p:animEffect transition="in" filter="wheel(1)">
                                      <p:cBhvr>
                                        <p:cTn id="71" dur="2000"/>
                                        <p:tgtEl>
                                          <p:spTgt spid="4">
                                            <p:txEl>
                                              <p:pRg st="1" end="1"/>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21" presetClass="entr" presetSubtype="1" fill="hold" grpId="0" nodeType="clickEffect">
                                  <p:stCondLst>
                                    <p:cond delay="0"/>
                                  </p:stCondLst>
                                  <p:childTnLst>
                                    <p:set>
                                      <p:cBhvr>
                                        <p:cTn id="75" dur="1" fill="hold">
                                          <p:stCondLst>
                                            <p:cond delay="0"/>
                                          </p:stCondLst>
                                        </p:cTn>
                                        <p:tgtEl>
                                          <p:spTgt spid="4">
                                            <p:txEl>
                                              <p:pRg st="2" end="2"/>
                                            </p:txEl>
                                          </p:spTgt>
                                        </p:tgtEl>
                                        <p:attrNameLst>
                                          <p:attrName>style.visibility</p:attrName>
                                        </p:attrNameLst>
                                      </p:cBhvr>
                                      <p:to>
                                        <p:strVal val="visible"/>
                                      </p:to>
                                    </p:set>
                                    <p:animEffect transition="in" filter="wheel(1)">
                                      <p:cBhvr>
                                        <p:cTn id="76" dur="2000"/>
                                        <p:tgtEl>
                                          <p:spTgt spid="4">
                                            <p:txEl>
                                              <p:pRg st="2" end="2"/>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21" presetClass="entr" presetSubtype="1" fill="hold" grpId="0" nodeType="clickEffect">
                                  <p:stCondLst>
                                    <p:cond delay="0"/>
                                  </p:stCondLst>
                                  <p:childTnLst>
                                    <p:set>
                                      <p:cBhvr>
                                        <p:cTn id="80" dur="1" fill="hold">
                                          <p:stCondLst>
                                            <p:cond delay="0"/>
                                          </p:stCondLst>
                                        </p:cTn>
                                        <p:tgtEl>
                                          <p:spTgt spid="4">
                                            <p:txEl>
                                              <p:pRg st="3" end="3"/>
                                            </p:txEl>
                                          </p:spTgt>
                                        </p:tgtEl>
                                        <p:attrNameLst>
                                          <p:attrName>style.visibility</p:attrName>
                                        </p:attrNameLst>
                                      </p:cBhvr>
                                      <p:to>
                                        <p:strVal val="visible"/>
                                      </p:to>
                                    </p:set>
                                    <p:animEffect transition="in" filter="wheel(1)">
                                      <p:cBhvr>
                                        <p:cTn id="81"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034" y="365125"/>
            <a:ext cx="10779612" cy="1325563"/>
          </a:xfrm>
          <a:solidFill>
            <a:srgbClr val="FF7C80"/>
          </a:solidFill>
        </p:spPr>
        <p:txBody>
          <a:bodyPr>
            <a:normAutofit/>
          </a:bodyPr>
          <a:lstStyle/>
          <a:p>
            <a:r>
              <a:rPr lang="bn-BD" sz="5400" dirty="0" smtClean="0">
                <a:solidFill>
                  <a:schemeClr val="accent5">
                    <a:lumMod val="50000"/>
                  </a:schemeClr>
                </a:solidFill>
                <a:latin typeface="NikoshBAN" panose="02000000000000000000" pitchFamily="2" charset="0"/>
                <a:cs typeface="NikoshBAN" panose="02000000000000000000" pitchFamily="2" charset="0"/>
              </a:rPr>
              <a:t>চিত্র গুলো লক্ষ্য করঃ-</a:t>
            </a:r>
            <a:endParaRPr lang="en-US" sz="5400" dirty="0">
              <a:solidFill>
                <a:schemeClr val="accent5">
                  <a:lumMod val="50000"/>
                </a:schemeClr>
              </a:solidFill>
              <a:latin typeface="NikoshBAN" panose="02000000000000000000" pitchFamily="2" charset="0"/>
              <a:cs typeface="NikoshBAN" panose="02000000000000000000" pitchFamily="2"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3034" y="2054087"/>
            <a:ext cx="5185192" cy="3697355"/>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02017" y="2054087"/>
            <a:ext cx="5340629" cy="3697355"/>
          </a:xfrm>
          <a:prstGeom prst="rect">
            <a:avLst/>
          </a:prstGeom>
        </p:spPr>
      </p:pic>
    </p:spTree>
    <p:extLst>
      <p:ext uri="{BB962C8B-B14F-4D97-AF65-F5344CB8AC3E}">
        <p14:creationId xmlns:p14="http://schemas.microsoft.com/office/powerpoint/2010/main" val="767833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167" y="365125"/>
            <a:ext cx="10515600" cy="1238388"/>
          </a:xfrm>
          <a:solidFill>
            <a:schemeClr val="accent3"/>
          </a:solidFill>
        </p:spPr>
        <p:txBody>
          <a:bodyPr>
            <a:normAutofit/>
          </a:bodyPr>
          <a:lstStyle/>
          <a:p>
            <a:pPr algn="ctr"/>
            <a:r>
              <a:rPr lang="bn-BD" sz="5400" u="sng" dirty="0">
                <a:solidFill>
                  <a:srgbClr val="FF0000"/>
                </a:solidFill>
                <a:latin typeface="NikoshBAN" pitchFamily="2" charset="0"/>
                <a:cs typeface="NikoshBAN" pitchFamily="2" charset="0"/>
              </a:rPr>
              <a:t>আমাদের আজকের পাঠ শিরোনামঃ</a:t>
            </a:r>
            <a:endParaRPr lang="en-US" sz="5400" dirty="0"/>
          </a:p>
        </p:txBody>
      </p:sp>
      <p:sp>
        <p:nvSpPr>
          <p:cNvPr id="3" name="Content Placeholder 2"/>
          <p:cNvSpPr>
            <a:spLocks noGrp="1"/>
          </p:cNvSpPr>
          <p:nvPr>
            <p:ph idx="1"/>
          </p:nvPr>
        </p:nvSpPr>
        <p:spPr>
          <a:xfrm>
            <a:off x="586410" y="2557671"/>
            <a:ext cx="10515600" cy="3619292"/>
          </a:xfrm>
          <a:solidFill>
            <a:schemeClr val="accent6">
              <a:lumMod val="60000"/>
              <a:lumOff val="40000"/>
            </a:schemeClr>
          </a:solidFill>
        </p:spPr>
        <p:txBody>
          <a:bodyPr>
            <a:normAutofit/>
          </a:bodyPr>
          <a:lstStyle/>
          <a:p>
            <a:pPr marL="914400" lvl="2" indent="0">
              <a:buNone/>
            </a:pPr>
            <a:endParaRPr lang="bn-BD" sz="4800" dirty="0" smtClean="0">
              <a:latin typeface="NikoshBAN" panose="02000000000000000000" pitchFamily="2" charset="0"/>
              <a:cs typeface="NikoshBAN" panose="02000000000000000000" pitchFamily="2" charset="0"/>
            </a:endParaRPr>
          </a:p>
          <a:p>
            <a:pPr marL="914400" lvl="2" indent="0">
              <a:buNone/>
            </a:pPr>
            <a:r>
              <a:rPr lang="bn-BD" sz="4800" dirty="0" smtClean="0">
                <a:solidFill>
                  <a:schemeClr val="accent5">
                    <a:lumMod val="75000"/>
                  </a:schemeClr>
                </a:solidFill>
                <a:latin typeface="NikoshBAN" panose="02000000000000000000" pitchFamily="2" charset="0"/>
                <a:cs typeface="NikoshBAN" panose="02000000000000000000" pitchFamily="2" charset="0"/>
              </a:rPr>
              <a:t>আমার শিক্ষায় ইন্টারনেট</a:t>
            </a:r>
            <a:endParaRPr lang="en-US" sz="4800" dirty="0">
              <a:solidFill>
                <a:schemeClr val="accent5">
                  <a:lumMod val="75000"/>
                </a:schemeClr>
              </a:solidFill>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5273" y="2557671"/>
            <a:ext cx="4953000" cy="3619292"/>
          </a:xfrm>
          <a:prstGeom prst="rect">
            <a:avLst/>
          </a:prstGeom>
        </p:spPr>
      </p:pic>
    </p:spTree>
    <p:extLst>
      <p:ext uri="{BB962C8B-B14F-4D97-AF65-F5344CB8AC3E}">
        <p14:creationId xmlns:p14="http://schemas.microsoft.com/office/powerpoint/2010/main" val="6691742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Autofit/>
          </a:bodyPr>
          <a:lstStyle/>
          <a:p>
            <a:pPr algn="ctr"/>
            <a:r>
              <a:rPr lang="bn-BD" sz="5400" u="sng" dirty="0">
                <a:solidFill>
                  <a:srgbClr val="FF0000"/>
                </a:solidFill>
                <a:latin typeface="NikoshBAN" pitchFamily="2" charset="0"/>
                <a:cs typeface="NikoshBAN" pitchFamily="2" charset="0"/>
              </a:rPr>
              <a:t>শিখণ </a:t>
            </a:r>
            <a:r>
              <a:rPr lang="bn-BD" sz="5400" u="sng" dirty="0" smtClean="0">
                <a:solidFill>
                  <a:srgbClr val="FF0000"/>
                </a:solidFill>
                <a:latin typeface="NikoshBAN" pitchFamily="2" charset="0"/>
                <a:cs typeface="NikoshBAN" pitchFamily="2" charset="0"/>
              </a:rPr>
              <a:t>ফল - এ </a:t>
            </a:r>
            <a:r>
              <a:rPr lang="bn-BD" sz="5400" u="sng" dirty="0">
                <a:solidFill>
                  <a:srgbClr val="FF0000"/>
                </a:solidFill>
                <a:latin typeface="NikoshBAN" pitchFamily="2" charset="0"/>
                <a:cs typeface="NikoshBAN" pitchFamily="2" charset="0"/>
              </a:rPr>
              <a:t>পাঠ শেষে শিক্ষার্থীরা</a:t>
            </a:r>
            <a:endParaRPr lang="en-US" sz="5400" dirty="0"/>
          </a:p>
        </p:txBody>
      </p:sp>
      <p:sp>
        <p:nvSpPr>
          <p:cNvPr id="3" name="Content Placeholder 2"/>
          <p:cNvSpPr>
            <a:spLocks noGrp="1"/>
          </p:cNvSpPr>
          <p:nvPr>
            <p:ph idx="1"/>
          </p:nvPr>
        </p:nvSpPr>
        <p:spPr>
          <a:xfrm>
            <a:off x="838200" y="1895061"/>
            <a:ext cx="10515600" cy="4281901"/>
          </a:xfrm>
          <a:solidFill>
            <a:schemeClr val="tx2">
              <a:lumMod val="20000"/>
              <a:lumOff val="80000"/>
            </a:schemeClr>
          </a:solidFill>
        </p:spPr>
        <p:txBody>
          <a:bodyPr>
            <a:noAutofit/>
          </a:bodyPr>
          <a:lstStyle/>
          <a:p>
            <a:pPr marL="0" indent="0">
              <a:buNone/>
            </a:pPr>
            <a:r>
              <a:rPr lang="bn-BD" sz="4400" dirty="0" smtClean="0">
                <a:solidFill>
                  <a:schemeClr val="accent2"/>
                </a:solidFill>
                <a:latin typeface="NikoshBAN" panose="02000000000000000000" pitchFamily="2" charset="0"/>
                <a:cs typeface="NikoshBAN" panose="02000000000000000000" pitchFamily="2" charset="0"/>
              </a:rPr>
              <a:t>  </a:t>
            </a:r>
          </a:p>
          <a:p>
            <a:pPr marL="0" indent="0">
              <a:buNone/>
            </a:pPr>
            <a:r>
              <a:rPr lang="bn-BD" sz="4400" dirty="0" smtClean="0">
                <a:solidFill>
                  <a:schemeClr val="accent2"/>
                </a:solidFill>
                <a:latin typeface="NikoshBAN" panose="02000000000000000000" pitchFamily="2" charset="0"/>
                <a:cs typeface="NikoshBAN" panose="02000000000000000000" pitchFamily="2" charset="0"/>
              </a:rPr>
              <a:t>ডিজিটাল </a:t>
            </a:r>
            <a:r>
              <a:rPr lang="bn-BD" sz="4400" dirty="0">
                <a:solidFill>
                  <a:schemeClr val="accent2"/>
                </a:solidFill>
                <a:latin typeface="NikoshBAN" panose="02000000000000000000" pitchFamily="2" charset="0"/>
                <a:cs typeface="NikoshBAN" panose="02000000000000000000" pitchFamily="2" charset="0"/>
              </a:rPr>
              <a:t>কনটেন্ট </a:t>
            </a:r>
            <a:r>
              <a:rPr lang="bn-BD" sz="4400" dirty="0" smtClean="0">
                <a:solidFill>
                  <a:schemeClr val="accent2"/>
                </a:solidFill>
                <a:latin typeface="NikoshBAN" panose="02000000000000000000" pitchFamily="2" charset="0"/>
                <a:cs typeface="NikoshBAN" panose="02000000000000000000" pitchFamily="2" charset="0"/>
              </a:rPr>
              <a:t>কি,তা বলতে পারবে। </a:t>
            </a:r>
            <a:endParaRPr lang="bn-BD" sz="4400" dirty="0">
              <a:solidFill>
                <a:schemeClr val="accent2"/>
              </a:solidFill>
              <a:latin typeface="NikoshBAN" panose="02000000000000000000" pitchFamily="2" charset="0"/>
              <a:cs typeface="NikoshBAN" panose="02000000000000000000" pitchFamily="2" charset="0"/>
            </a:endParaRPr>
          </a:p>
          <a:p>
            <a:r>
              <a:rPr lang="en-US" sz="4400" dirty="0" err="1" smtClean="0">
                <a:solidFill>
                  <a:srgbClr val="0070C0"/>
                </a:solidFill>
                <a:latin typeface="NikoshBAN" panose="02000000000000000000" pitchFamily="2" charset="0"/>
                <a:cs typeface="NikoshBAN" panose="02000000000000000000" pitchFamily="2" charset="0"/>
              </a:rPr>
              <a:t>কনটেন্টের</a:t>
            </a:r>
            <a:r>
              <a:rPr lang="en-US" sz="4400" dirty="0" smtClean="0">
                <a:solidFill>
                  <a:srgbClr val="0070C0"/>
                </a:solidFill>
                <a:latin typeface="NikoshBAN" panose="02000000000000000000" pitchFamily="2" charset="0"/>
                <a:cs typeface="NikoshBAN" panose="02000000000000000000" pitchFamily="2" charset="0"/>
              </a:rPr>
              <a:t> </a:t>
            </a:r>
            <a:r>
              <a:rPr lang="en-US" sz="4400" dirty="0" err="1" smtClean="0">
                <a:solidFill>
                  <a:srgbClr val="0070C0"/>
                </a:solidFill>
                <a:latin typeface="NikoshBAN" panose="02000000000000000000" pitchFamily="2" charset="0"/>
                <a:cs typeface="NikoshBAN" panose="02000000000000000000" pitchFamily="2" charset="0"/>
              </a:rPr>
              <a:t>ধারনা</a:t>
            </a:r>
            <a:r>
              <a:rPr lang="en-US" sz="4400" dirty="0" smtClean="0">
                <a:solidFill>
                  <a:srgbClr val="0070C0"/>
                </a:solidFill>
                <a:latin typeface="NikoshBAN" panose="02000000000000000000" pitchFamily="2" charset="0"/>
                <a:cs typeface="NikoshBAN" panose="02000000000000000000" pitchFamily="2" charset="0"/>
              </a:rPr>
              <a:t> </a:t>
            </a:r>
            <a:r>
              <a:rPr lang="bn-BD" sz="4400" dirty="0">
                <a:solidFill>
                  <a:srgbClr val="0070C0"/>
                </a:solidFill>
                <a:latin typeface="NikoshBAN" panose="02000000000000000000" pitchFamily="2" charset="0"/>
                <a:cs typeface="NikoshBAN" panose="02000000000000000000" pitchFamily="2" charset="0"/>
              </a:rPr>
              <a:t>ব্যাখ্যা করতে পারবে</a:t>
            </a:r>
            <a:r>
              <a:rPr lang="bn-BD" sz="4400" dirty="0" smtClean="0">
                <a:solidFill>
                  <a:srgbClr val="0070C0"/>
                </a:solidFill>
                <a:latin typeface="NikoshBAN" panose="02000000000000000000" pitchFamily="2" charset="0"/>
                <a:cs typeface="NikoshBAN" panose="02000000000000000000" pitchFamily="2" charset="0"/>
              </a:rPr>
              <a:t>।</a:t>
            </a:r>
          </a:p>
          <a:p>
            <a:r>
              <a:rPr lang="bn-BD" sz="4400" dirty="0">
                <a:solidFill>
                  <a:srgbClr val="00B050"/>
                </a:solidFill>
                <a:latin typeface="NikoshBAN" panose="02000000000000000000" pitchFamily="2" charset="0"/>
                <a:cs typeface="NikoshBAN" panose="02000000000000000000" pitchFamily="2" charset="0"/>
              </a:rPr>
              <a:t>শিক্ষার ক্ষেত্রে ইন্টারনেটের গুরুত্ব ব্যাখ্যা করতে পারবে</a:t>
            </a:r>
            <a:r>
              <a:rPr lang="bn-BD" sz="4400" dirty="0" smtClean="0">
                <a:solidFill>
                  <a:srgbClr val="00B050"/>
                </a:solidFill>
                <a:latin typeface="NikoshBAN" panose="02000000000000000000" pitchFamily="2" charset="0"/>
                <a:cs typeface="NikoshBAN" panose="02000000000000000000" pitchFamily="2" charset="0"/>
              </a:rPr>
              <a:t>।</a:t>
            </a:r>
            <a:endParaRPr lang="en-US" sz="4400" dirty="0" smtClean="0">
              <a:solidFill>
                <a:srgbClr val="0070C0"/>
              </a:solidFill>
              <a:latin typeface="NikoshBAN" panose="02000000000000000000" pitchFamily="2" charset="0"/>
              <a:cs typeface="NikoshBAN" panose="02000000000000000000" pitchFamily="2" charset="0"/>
            </a:endParaRPr>
          </a:p>
          <a:p>
            <a:r>
              <a:rPr lang="en-US" sz="4400" dirty="0" err="1" smtClean="0">
                <a:solidFill>
                  <a:srgbClr val="FFC000"/>
                </a:solidFill>
                <a:latin typeface="NikoshBAN" panose="02000000000000000000" pitchFamily="2" charset="0"/>
                <a:cs typeface="NikoshBAN" panose="02000000000000000000" pitchFamily="2" charset="0"/>
              </a:rPr>
              <a:t>ক্যারিয়ার</a:t>
            </a:r>
            <a:r>
              <a:rPr lang="en-US" sz="4400" dirty="0" smtClean="0">
                <a:solidFill>
                  <a:srgbClr val="FFC000"/>
                </a:solidFill>
                <a:latin typeface="NikoshBAN" panose="02000000000000000000" pitchFamily="2" charset="0"/>
                <a:cs typeface="NikoshBAN" panose="02000000000000000000" pitchFamily="2" charset="0"/>
              </a:rPr>
              <a:t> </a:t>
            </a:r>
            <a:r>
              <a:rPr lang="en-US" sz="4400" dirty="0" err="1" smtClean="0">
                <a:solidFill>
                  <a:srgbClr val="FFC000"/>
                </a:solidFill>
                <a:latin typeface="NikoshBAN" panose="02000000000000000000" pitchFamily="2" charset="0"/>
                <a:cs typeface="NikoshBAN" panose="02000000000000000000" pitchFamily="2" charset="0"/>
              </a:rPr>
              <a:t>গঠনে</a:t>
            </a:r>
            <a:r>
              <a:rPr lang="en-US" sz="4400" dirty="0" smtClean="0">
                <a:solidFill>
                  <a:srgbClr val="FFC000"/>
                </a:solidFill>
                <a:latin typeface="NikoshBAN" panose="02000000000000000000" pitchFamily="2" charset="0"/>
                <a:cs typeface="NikoshBAN" panose="02000000000000000000" pitchFamily="2" charset="0"/>
              </a:rPr>
              <a:t> </a:t>
            </a:r>
            <a:r>
              <a:rPr lang="en-US" sz="4400" dirty="0" err="1" smtClean="0">
                <a:solidFill>
                  <a:srgbClr val="FFC000"/>
                </a:solidFill>
                <a:latin typeface="NikoshBAN" panose="02000000000000000000" pitchFamily="2" charset="0"/>
                <a:cs typeface="NikoshBAN" panose="02000000000000000000" pitchFamily="2" charset="0"/>
              </a:rPr>
              <a:t>আইসিটির</a:t>
            </a:r>
            <a:r>
              <a:rPr lang="en-US" sz="4400" dirty="0" smtClean="0">
                <a:solidFill>
                  <a:srgbClr val="FFC000"/>
                </a:solidFill>
                <a:latin typeface="NikoshBAN" panose="02000000000000000000" pitchFamily="2" charset="0"/>
                <a:cs typeface="NikoshBAN" panose="02000000000000000000" pitchFamily="2" charset="0"/>
              </a:rPr>
              <a:t> </a:t>
            </a:r>
            <a:r>
              <a:rPr lang="en-US" sz="4400" dirty="0" err="1" smtClean="0">
                <a:solidFill>
                  <a:srgbClr val="FFC000"/>
                </a:solidFill>
                <a:latin typeface="NikoshBAN" panose="02000000000000000000" pitchFamily="2" charset="0"/>
                <a:cs typeface="NikoshBAN" panose="02000000000000000000" pitchFamily="2" charset="0"/>
              </a:rPr>
              <a:t>গুরুত্ব</a:t>
            </a:r>
            <a:r>
              <a:rPr lang="en-US" sz="4400" dirty="0" smtClean="0">
                <a:solidFill>
                  <a:srgbClr val="FFC000"/>
                </a:solidFill>
                <a:latin typeface="NikoshBAN" panose="02000000000000000000" pitchFamily="2" charset="0"/>
                <a:cs typeface="NikoshBAN" panose="02000000000000000000" pitchFamily="2" charset="0"/>
              </a:rPr>
              <a:t> </a:t>
            </a:r>
            <a:r>
              <a:rPr lang="en-US" sz="4400" dirty="0" err="1" smtClean="0">
                <a:solidFill>
                  <a:srgbClr val="FFC000"/>
                </a:solidFill>
                <a:latin typeface="NikoshBAN" panose="02000000000000000000" pitchFamily="2" charset="0"/>
                <a:cs typeface="NikoshBAN" panose="02000000000000000000" pitchFamily="2" charset="0"/>
              </a:rPr>
              <a:t>ব্যাখ্যা</a:t>
            </a:r>
            <a:r>
              <a:rPr lang="en-US" sz="4400" dirty="0" smtClean="0">
                <a:solidFill>
                  <a:srgbClr val="FFC000"/>
                </a:solidFill>
                <a:latin typeface="NikoshBAN" panose="02000000000000000000" pitchFamily="2" charset="0"/>
                <a:cs typeface="NikoshBAN" panose="02000000000000000000" pitchFamily="2" charset="0"/>
              </a:rPr>
              <a:t> </a:t>
            </a:r>
            <a:r>
              <a:rPr lang="en-US" sz="4400" dirty="0" err="1" smtClean="0">
                <a:solidFill>
                  <a:srgbClr val="FFC000"/>
                </a:solidFill>
                <a:latin typeface="NikoshBAN" panose="02000000000000000000" pitchFamily="2" charset="0"/>
                <a:cs typeface="NikoshBAN" panose="02000000000000000000" pitchFamily="2" charset="0"/>
              </a:rPr>
              <a:t>করতে</a:t>
            </a:r>
            <a:r>
              <a:rPr lang="en-US" sz="4400" dirty="0" smtClean="0">
                <a:solidFill>
                  <a:srgbClr val="FFC000"/>
                </a:solidFill>
                <a:latin typeface="NikoshBAN" panose="02000000000000000000" pitchFamily="2" charset="0"/>
                <a:cs typeface="NikoshBAN" panose="02000000000000000000" pitchFamily="2" charset="0"/>
              </a:rPr>
              <a:t> </a:t>
            </a:r>
            <a:r>
              <a:rPr lang="en-US" sz="4400" dirty="0" err="1" smtClean="0">
                <a:solidFill>
                  <a:srgbClr val="FFC000"/>
                </a:solidFill>
                <a:latin typeface="NikoshBAN" panose="02000000000000000000" pitchFamily="2" charset="0"/>
                <a:cs typeface="NikoshBAN" panose="02000000000000000000" pitchFamily="2" charset="0"/>
              </a:rPr>
              <a:t>পারবে</a:t>
            </a:r>
            <a:r>
              <a:rPr lang="en-US" sz="4400" dirty="0" smtClean="0">
                <a:solidFill>
                  <a:srgbClr val="FFC000"/>
                </a:solidFill>
                <a:latin typeface="NikoshBAN" panose="02000000000000000000" pitchFamily="2" charset="0"/>
                <a:cs typeface="NikoshBAN" panose="02000000000000000000" pitchFamily="2" charset="0"/>
              </a:rPr>
              <a:t>।</a:t>
            </a:r>
            <a:endParaRPr lang="en-US" sz="4400" dirty="0">
              <a:solidFill>
                <a:srgbClr val="FFC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5107370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40000"/>
              <a:lumOff val="60000"/>
            </a:schemeClr>
          </a:solidFill>
        </p:spPr>
        <p:txBody>
          <a:bodyPr>
            <a:normAutofit/>
          </a:bodyPr>
          <a:lstStyle/>
          <a:p>
            <a:pPr algn="ctr"/>
            <a:r>
              <a:rPr lang="bn-BD" sz="5400" dirty="0" smtClean="0">
                <a:solidFill>
                  <a:srgbClr val="00B050"/>
                </a:solidFill>
                <a:latin typeface="NikoshBAN" panose="02000000000000000000" pitchFamily="2" charset="0"/>
                <a:cs typeface="NikoshBAN" panose="02000000000000000000" pitchFamily="2" charset="0"/>
              </a:rPr>
              <a:t>সংক্ষিপ্ত বর্ণনা</a:t>
            </a:r>
            <a:endParaRPr lang="en-US" sz="5400" dirty="0">
              <a:solidFill>
                <a:srgbClr val="00B050"/>
              </a:solidFill>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xfrm>
            <a:off x="838200" y="1908313"/>
            <a:ext cx="10515600" cy="4452730"/>
          </a:xfrm>
          <a:solidFill>
            <a:srgbClr val="00B050"/>
          </a:solidFill>
        </p:spPr>
        <p:txBody>
          <a:bodyPr>
            <a:noAutofit/>
          </a:bodyPr>
          <a:lstStyle/>
          <a:p>
            <a:pPr algn="just"/>
            <a:r>
              <a:rPr lang="bn-BD" sz="4400" dirty="0" smtClean="0">
                <a:solidFill>
                  <a:srgbClr val="FF0000"/>
                </a:solidFill>
                <a:latin typeface="NikoshBAN" panose="02000000000000000000" pitchFamily="2" charset="0"/>
                <a:cs typeface="NikoshBAN" panose="02000000000000000000" pitchFamily="2" charset="0"/>
              </a:rPr>
              <a:t>ডিজিটাল কনটেন্টঃ কোন তথ্য আধেয় বা কনটেন্ট যদি ডিজিটাল উপাত্ত আকারে বিরাজ করে প্রকাশিত হয় কিংবা প্রেরিত গৃহিত হয় সেটিই হবে ডিজিটাল কনটেন্ট। </a:t>
            </a:r>
          </a:p>
          <a:p>
            <a:pPr algn="just"/>
            <a:r>
              <a:rPr lang="bn-BD" sz="4400" dirty="0" smtClean="0">
                <a:latin typeface="NikoshBAN" panose="02000000000000000000" pitchFamily="2" charset="0"/>
                <a:cs typeface="NikoshBAN" panose="02000000000000000000" pitchFamily="2" charset="0"/>
              </a:rPr>
              <a:t>ডিজিটাল কনটেন্ট কম্পিউটারের ফাইল আকারে অথবা ডিজিটাল পদ্ধতিতে সম্প্রচারিত হতে পারে। লিখিত তথ্য ছবি শব্দ কিংবা ভিডিও সব ধরনের ডিজিটাল কনটেন্ট হতে পারে।</a:t>
            </a:r>
            <a:endParaRPr lang="en-US" sz="4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8133887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75000"/>
            </a:schemeClr>
          </a:solidFill>
        </p:spPr>
        <p:txBody>
          <a:bodyPr>
            <a:normAutofit/>
          </a:bodyPr>
          <a:lstStyle/>
          <a:p>
            <a:pPr algn="ctr"/>
            <a:r>
              <a:rPr lang="bn-BD" sz="4800" dirty="0">
                <a:solidFill>
                  <a:srgbClr val="FFC000"/>
                </a:solidFill>
                <a:latin typeface="NikoshBAN" panose="02000000000000000000" pitchFamily="2" charset="0"/>
                <a:cs typeface="NikoshBAN" panose="02000000000000000000" pitchFamily="2" charset="0"/>
              </a:rPr>
              <a:t>ডিজিটাল </a:t>
            </a:r>
            <a:r>
              <a:rPr lang="bn-BD" sz="4800" dirty="0" smtClean="0">
                <a:solidFill>
                  <a:srgbClr val="FFC000"/>
                </a:solidFill>
                <a:latin typeface="NikoshBAN" panose="02000000000000000000" pitchFamily="2" charset="0"/>
                <a:cs typeface="NikoshBAN" panose="02000000000000000000" pitchFamily="2" charset="0"/>
              </a:rPr>
              <a:t>কনটেন্টের প্রকারভেদঃ</a:t>
            </a:r>
            <a:endParaRPr lang="en-US" sz="4800" dirty="0">
              <a:solidFill>
                <a:srgbClr val="FFC000"/>
              </a:solidFill>
            </a:endParaRPr>
          </a:p>
        </p:txBody>
      </p:sp>
      <p:sp>
        <p:nvSpPr>
          <p:cNvPr id="3" name="Content Placeholder 2"/>
          <p:cNvSpPr>
            <a:spLocks noGrp="1"/>
          </p:cNvSpPr>
          <p:nvPr>
            <p:ph idx="1"/>
          </p:nvPr>
        </p:nvSpPr>
        <p:spPr>
          <a:solidFill>
            <a:schemeClr val="accent6">
              <a:lumMod val="60000"/>
              <a:lumOff val="40000"/>
            </a:schemeClr>
          </a:solidFill>
        </p:spPr>
        <p:txBody>
          <a:bodyPr>
            <a:normAutofit/>
          </a:bodyPr>
          <a:lstStyle/>
          <a:p>
            <a:pPr algn="just"/>
            <a:r>
              <a:rPr lang="bn-BD" sz="4000" dirty="0" smtClean="0">
                <a:solidFill>
                  <a:schemeClr val="accent4">
                    <a:lumMod val="20000"/>
                    <a:lumOff val="80000"/>
                  </a:schemeClr>
                </a:solidFill>
                <a:latin typeface="NikoshBAN" panose="02000000000000000000" pitchFamily="2" charset="0"/>
                <a:cs typeface="NikoshBAN" panose="02000000000000000000" pitchFamily="2" charset="0"/>
              </a:rPr>
              <a:t>ডিজিটাল মাধ্যমে প্রকাশিত যে কোনো তথ্য, ছবি, শব্দ, কিংবা সবই ডিজিটাল কনটেন্ট।</a:t>
            </a:r>
          </a:p>
          <a:p>
            <a:pPr algn="just"/>
            <a:r>
              <a:rPr lang="bn-BD" sz="4000" u="sng" dirty="0" smtClean="0">
                <a:latin typeface="NikoshBAN" panose="02000000000000000000" pitchFamily="2" charset="0"/>
                <a:cs typeface="NikoshBAN" panose="02000000000000000000" pitchFamily="2" charset="0"/>
              </a:rPr>
              <a:t>ডিজিটাল কনটেন্টকে  চার ভাগে ভাগ করা হয়েছে-</a:t>
            </a:r>
          </a:p>
          <a:p>
            <a:pPr algn="just"/>
            <a:r>
              <a:rPr lang="bn-BD" sz="4000" dirty="0" smtClean="0">
                <a:solidFill>
                  <a:srgbClr val="FF0000"/>
                </a:solidFill>
                <a:latin typeface="NikoshBAN" panose="02000000000000000000" pitchFamily="2" charset="0"/>
                <a:cs typeface="NikoshBAN" panose="02000000000000000000" pitchFamily="2" charset="0"/>
              </a:rPr>
              <a:t>টেকস্ট বা লিখিত কনটেন্টঃ এখানে লিখিত তথ্যের পরিমান বেশি। সব ধরনের লিখিত তথ্য এই ধারার কনটেন্ট। </a:t>
            </a:r>
          </a:p>
          <a:p>
            <a:pPr algn="just"/>
            <a:r>
              <a:rPr lang="bn-BD" sz="4000" dirty="0" smtClean="0">
                <a:solidFill>
                  <a:srgbClr val="7030A0"/>
                </a:solidFill>
                <a:latin typeface="NikoshBAN" panose="02000000000000000000" pitchFamily="2" charset="0"/>
                <a:cs typeface="NikoshBAN" panose="02000000000000000000" pitchFamily="2" charset="0"/>
              </a:rPr>
              <a:t>ছবিঃ সব ধরনের ছবি, ক্যামেরায় তোলা বা হাতে আকাঁ , অংকন, কার্টুন, গ্রাফিক্স, এনিমেটেড ইত্যাদি।</a:t>
            </a:r>
          </a:p>
        </p:txBody>
      </p:sp>
    </p:spTree>
    <p:extLst>
      <p:ext uri="{BB962C8B-B14F-4D97-AF65-F5344CB8AC3E}">
        <p14:creationId xmlns:p14="http://schemas.microsoft.com/office/powerpoint/2010/main" val="24393974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solidFill>
            <a:schemeClr val="accent6">
              <a:lumMod val="60000"/>
              <a:lumOff val="40000"/>
            </a:schemeClr>
          </a:solidFill>
        </p:spPr>
        <p:txBody>
          <a:bodyPr>
            <a:normAutofit/>
          </a:bodyPr>
          <a:lstStyle/>
          <a:p>
            <a:pPr marL="0" indent="0">
              <a:buNone/>
            </a:pPr>
            <a:endParaRPr lang="bn-BD" sz="4000" dirty="0">
              <a:latin typeface="NikoshBAN" panose="02000000000000000000" pitchFamily="2" charset="0"/>
              <a:cs typeface="NikoshBAN" panose="02000000000000000000" pitchFamily="2" charset="0"/>
            </a:endParaRPr>
          </a:p>
          <a:p>
            <a:r>
              <a:rPr lang="bn-BD" sz="4000" dirty="0">
                <a:solidFill>
                  <a:srgbClr val="FF0000"/>
                </a:solidFill>
                <a:latin typeface="NikoshBAN" panose="02000000000000000000" pitchFamily="2" charset="0"/>
                <a:cs typeface="NikoshBAN" panose="02000000000000000000" pitchFamily="2" charset="0"/>
              </a:rPr>
              <a:t>ভিডিও </a:t>
            </a:r>
            <a:r>
              <a:rPr lang="bn-BD" sz="4000" dirty="0" smtClean="0">
                <a:solidFill>
                  <a:srgbClr val="FF0000"/>
                </a:solidFill>
                <a:latin typeface="NikoshBAN" panose="02000000000000000000" pitchFamily="2" charset="0"/>
                <a:cs typeface="NikoshBAN" panose="02000000000000000000" pitchFamily="2" charset="0"/>
              </a:rPr>
              <a:t> এনিমেশনঃ বর্তমানে মোবাইল ফোনেও ভিডিও ব্যবস্থা থাকায় ভিডিও কনটেন্টের পরিমান বাড়ছে।</a:t>
            </a:r>
          </a:p>
          <a:p>
            <a:r>
              <a:rPr lang="bn-BD" sz="4000" dirty="0" smtClean="0">
                <a:latin typeface="NikoshBAN" panose="02000000000000000000" pitchFamily="2" charset="0"/>
                <a:cs typeface="NikoshBAN" panose="02000000000000000000" pitchFamily="2" charset="0"/>
              </a:rPr>
              <a:t> </a:t>
            </a:r>
            <a:r>
              <a:rPr lang="bn-BD" sz="4000" dirty="0">
                <a:solidFill>
                  <a:schemeClr val="accent6">
                    <a:lumMod val="50000"/>
                  </a:schemeClr>
                </a:solidFill>
                <a:latin typeface="NikoshBAN" panose="02000000000000000000" pitchFamily="2" charset="0"/>
                <a:cs typeface="NikoshBAN" panose="02000000000000000000" pitchFamily="2" charset="0"/>
              </a:rPr>
              <a:t>শব্দ বা </a:t>
            </a:r>
            <a:r>
              <a:rPr lang="bn-BD" sz="4000" dirty="0" smtClean="0">
                <a:solidFill>
                  <a:schemeClr val="accent6">
                    <a:lumMod val="50000"/>
                  </a:schemeClr>
                </a:solidFill>
                <a:latin typeface="NikoshBAN" panose="02000000000000000000" pitchFamily="2" charset="0"/>
                <a:cs typeface="NikoshBAN" panose="02000000000000000000" pitchFamily="2" charset="0"/>
              </a:rPr>
              <a:t>অডিওঃ শব্দ বা অডিও আকারের সকল কনটেন্টই এই প্রকারের কনটেন্টের অন্তর্ভূক্ত।</a:t>
            </a:r>
            <a:endParaRPr lang="en-US" sz="4000" dirty="0">
              <a:solidFill>
                <a:schemeClr val="accent6">
                  <a:lumMod val="50000"/>
                </a:schemeClr>
              </a:solidFill>
              <a:latin typeface="NikoshBAN" panose="02000000000000000000" pitchFamily="2" charset="0"/>
              <a:cs typeface="NikoshBAN" panose="02000000000000000000" pitchFamily="2" charset="0"/>
            </a:endParaRPr>
          </a:p>
          <a:p>
            <a:endParaRPr lang="en-US" sz="4000" dirty="0"/>
          </a:p>
        </p:txBody>
      </p:sp>
    </p:spTree>
    <p:extLst>
      <p:ext uri="{BB962C8B-B14F-4D97-AF65-F5344CB8AC3E}">
        <p14:creationId xmlns:p14="http://schemas.microsoft.com/office/powerpoint/2010/main" val="11699454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4075"/>
          </a:xfrm>
          <a:solidFill>
            <a:schemeClr val="tx2"/>
          </a:solidFill>
        </p:spPr>
        <p:txBody>
          <a:bodyPr/>
          <a:lstStyle/>
          <a:p>
            <a:pPr algn="ctr"/>
            <a:r>
              <a:rPr lang="bn-BD" dirty="0" smtClean="0">
                <a:solidFill>
                  <a:srgbClr val="FFC000"/>
                </a:solidFill>
                <a:latin typeface="NikoshBAN" panose="02000000000000000000" pitchFamily="2" charset="0"/>
                <a:cs typeface="NikoshBAN" panose="02000000000000000000" pitchFamily="2" charset="0"/>
              </a:rPr>
              <a:t>শিক্ষাক্ষেত্রে ইন্টারনেটঃ</a:t>
            </a:r>
            <a:endParaRPr lang="en-US" dirty="0">
              <a:solidFill>
                <a:srgbClr val="FFC000"/>
              </a:solidFill>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xfrm>
            <a:off x="838200" y="1391479"/>
            <a:ext cx="10515600" cy="4785484"/>
          </a:xfrm>
          <a:solidFill>
            <a:srgbClr val="7030A0"/>
          </a:solidFill>
        </p:spPr>
        <p:txBody>
          <a:bodyPr>
            <a:noAutofit/>
          </a:bodyPr>
          <a:lstStyle/>
          <a:p>
            <a:r>
              <a:rPr lang="bn-BD" sz="3200" dirty="0">
                <a:solidFill>
                  <a:schemeClr val="accent4"/>
                </a:solidFill>
                <a:latin typeface="NikoshBAN" panose="02000000000000000000" pitchFamily="2" charset="0"/>
                <a:cs typeface="NikoshBAN" panose="02000000000000000000" pitchFamily="2" charset="0"/>
              </a:rPr>
              <a:t>শিক্ষাক্ষেত্রে </a:t>
            </a:r>
            <a:r>
              <a:rPr lang="bn-BD" sz="3200" dirty="0" smtClean="0">
                <a:solidFill>
                  <a:schemeClr val="accent4"/>
                </a:solidFill>
                <a:latin typeface="NikoshBAN" panose="02000000000000000000" pitchFamily="2" charset="0"/>
                <a:cs typeface="NikoshBAN" panose="02000000000000000000" pitchFamily="2" charset="0"/>
              </a:rPr>
              <a:t>ইন্টারনেট এক যুগান্তকারী অধ্যায়। পৃথিবীতে এক বর ধরনের পরিবর্তন এনে দিয়েছে এই ইন্টারনেট। কোনো ছাত্র ছাত্রী লেখা পড়ার কোনো তথ্য খুজে না পেলে সে ইন্টারনেট থেকে কোনো বা কোনো ভাবে সে পেয়ে যাবে।</a:t>
            </a:r>
          </a:p>
          <a:p>
            <a:r>
              <a:rPr lang="bn-BD" sz="3200" dirty="0" smtClean="0">
                <a:solidFill>
                  <a:schemeClr val="accent1">
                    <a:lumMod val="20000"/>
                    <a:lumOff val="80000"/>
                  </a:schemeClr>
                </a:solidFill>
                <a:latin typeface="NikoshBAN" panose="02000000000000000000" pitchFamily="2" charset="0"/>
                <a:cs typeface="NikoshBAN" panose="02000000000000000000" pitchFamily="2" charset="0"/>
              </a:rPr>
              <a:t>বিদ্যালয়ে ছাত্র ছাত্রীর ফলাফল তেয়ারী করতে বর্তমানে ইন্টারনেট ব্যবহার করা হচ্ছে। এছাড়া শিক্ষণীয় অনেক বিষয় ইন্টারনেটে পাওয়া যায়।</a:t>
            </a:r>
          </a:p>
          <a:p>
            <a:r>
              <a:rPr lang="bn-BD" sz="3200" dirty="0" smtClean="0">
                <a:solidFill>
                  <a:schemeClr val="accent4"/>
                </a:solidFill>
                <a:latin typeface="NikoshBAN" panose="02000000000000000000" pitchFamily="2" charset="0"/>
                <a:cs typeface="NikoshBAN" panose="02000000000000000000" pitchFamily="2" charset="0"/>
              </a:rPr>
              <a:t>গণিতের অত্যন্ত চমৎকার সাইট রয়েছে যেখানে গণিতের যে কোনো প্রশ্নের উত্তর খুজে পাওয়া যায়। বিজ্ঞানের পরীক্ষা নিরীক্ষা হাতে- কলমে দেখার জন্য সাইট রয়েছে। </a:t>
            </a:r>
          </a:p>
          <a:p>
            <a:r>
              <a:rPr lang="bn-BD" sz="3200" dirty="0" smtClean="0">
                <a:solidFill>
                  <a:srgbClr val="FF0000"/>
                </a:solidFill>
                <a:latin typeface="NikoshBAN" panose="02000000000000000000" pitchFamily="2" charset="0"/>
                <a:cs typeface="NikoshBAN" panose="02000000000000000000" pitchFamily="2" charset="0"/>
              </a:rPr>
              <a:t>মোট কথা আমরা বলতে পারি , ইন্টারনেটে শিক্ষার একটা বিশাল জগত এখনো অনাবিষ্কৃত রয়ে গেছে।</a:t>
            </a:r>
            <a:endParaRPr lang="en-US" sz="3200" dirty="0">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0301021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TotalTime>
  <Words>596</Words>
  <Application>Microsoft Office PowerPoint</Application>
  <PresentationFormat>Widescreen</PresentationFormat>
  <Paragraphs>64</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Nikosh</vt:lpstr>
      <vt:lpstr>NikoshBAN</vt:lpstr>
      <vt:lpstr>Office Theme</vt:lpstr>
      <vt:lpstr>উপস্থিত সকলকে স্বাগতম</vt:lpstr>
      <vt:lpstr>শিক্ষক পরিচিতিঃ-</vt:lpstr>
      <vt:lpstr>চিত্র গুলো লক্ষ্য করঃ-</vt:lpstr>
      <vt:lpstr>আমাদের আজকের পাঠ শিরোনামঃ</vt:lpstr>
      <vt:lpstr>শিখণ ফল - এ পাঠ শেষে শিক্ষার্থীরা</vt:lpstr>
      <vt:lpstr>সংক্ষিপ্ত বর্ণনা</vt:lpstr>
      <vt:lpstr>ডিজিটাল কনটেন্টের প্রকারভেদঃ</vt:lpstr>
      <vt:lpstr>PowerPoint Presentation</vt:lpstr>
      <vt:lpstr>শিক্ষাক্ষেত্রে ইন্টারনেটঃ</vt:lpstr>
      <vt:lpstr> ক্যারিয়ার গঠনে আইসিটির গুরুত্বঃ </vt:lpstr>
      <vt:lpstr>ক্যারিয়ার গঠনে আইসিটির গুরুত্বঃ</vt:lpstr>
      <vt:lpstr>ক্যারিয়ার গঠনে আইসিটির গুরুত্বঃ</vt:lpstr>
      <vt:lpstr>মুল্যায়ণ</vt:lpstr>
      <vt:lpstr>বাড়ীর কাজঃ-</vt:lpstr>
      <vt:lpstr>সহযোগিতার জন্য সবাইকে ধন্যবাদ</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সকলকে স্বাগতম</dc:title>
  <dc:creator>MEDIA KNOWLEDGE</dc:creator>
  <cp:lastModifiedBy>MEDIA KNOWLEDGE</cp:lastModifiedBy>
  <cp:revision>57</cp:revision>
  <dcterms:created xsi:type="dcterms:W3CDTF">2016-02-22T14:54:31Z</dcterms:created>
  <dcterms:modified xsi:type="dcterms:W3CDTF">2016-04-29T11:35:32Z</dcterms:modified>
</cp:coreProperties>
</file>